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74" r:id="rId12"/>
    <p:sldId id="266" r:id="rId13"/>
    <p:sldId id="267" r:id="rId14"/>
    <p:sldId id="268" r:id="rId15"/>
    <p:sldId id="269" r:id="rId16"/>
    <p:sldId id="270" r:id="rId17"/>
    <p:sldId id="271" r:id="rId18"/>
    <p:sldId id="275" r:id="rId19"/>
    <p:sldId id="272" r:id="rId20"/>
    <p:sldId id="273"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9EA3DE8-FA6A-4BA3-84E9-232C4EE570C5}" type="datetimeFigureOut">
              <a:rPr lang="en-US" smtClean="0"/>
              <a:t>6/28/2015</a:t>
            </a:fld>
            <a:endParaRPr lang="en-US"/>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fld id="{BE81A5D8-2A69-4B33-AF75-4F9552ABECA4}" type="slidenum">
              <a:rPr lang="en-US" smtClean="0"/>
              <a:t>‹#›</a:t>
            </a:fld>
            <a:endParaRPr lang="en-US"/>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EA3DE8-FA6A-4BA3-84E9-232C4EE570C5}" type="datetimeFigureOut">
              <a:rPr lang="en-US" smtClean="0"/>
              <a:t>6/28/2015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81A5D8-2A69-4B33-AF75-4F9552ABECA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EA3DE8-FA6A-4BA3-84E9-232C4EE570C5}" type="datetimeFigureOut">
              <a:rPr lang="en-US" smtClean="0"/>
              <a:t>6/28/2015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096000" y="6356350"/>
            <a:ext cx="762000" cy="365125"/>
          </a:xfrm>
        </p:spPr>
        <p:txBody>
          <a:bodyPr/>
          <a:lstStyle/>
          <a:p>
            <a:fld id="{BE81A5D8-2A69-4B33-AF75-4F9552ABECA4}" type="slidenum">
              <a:rPr lang="en-US" smtClean="0"/>
              <a:t>‹#›</a:t>
            </a:fld>
            <a:endParaRPr lang="en-US"/>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9EA3DE8-FA6A-4BA3-84E9-232C4EE570C5}" type="datetimeFigureOut">
              <a:rPr lang="en-US" smtClean="0"/>
              <a:t>6/28/2015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81A5D8-2A69-4B33-AF75-4F9552ABECA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EA3DE8-FA6A-4BA3-84E9-232C4EE570C5}" type="datetimeFigureOut">
              <a:rPr lang="en-US" smtClean="0"/>
              <a:t>6/28/2015</a:t>
            </a:fld>
            <a:endParaRPr lang="en-US"/>
          </a:p>
        </p:txBody>
      </p:sp>
      <p:sp>
        <p:nvSpPr>
          <p:cNvPr id="5" name="Footer Placeholder 4"/>
          <p:cNvSpPr>
            <a:spLocks noGrp="1"/>
          </p:cNvSpPr>
          <p:nvPr>
            <p:ph type="ftr" sz="quarter" idx="11"/>
          </p:nvPr>
        </p:nvSpPr>
        <p:spPr>
          <a:xfrm>
            <a:off x="5791200" y="6356350"/>
            <a:ext cx="2895600" cy="365125"/>
          </a:xfrm>
        </p:spPr>
        <p:txBody>
          <a:bodyPr/>
          <a:lstStyle/>
          <a:p>
            <a:endParaRPr lang="en-US"/>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fld id="{BE81A5D8-2A69-4B33-AF75-4F9552ABECA4}" type="slidenum">
              <a:rPr lang="en-US" smtClean="0"/>
              <a:t>‹#›</a:t>
            </a:fld>
            <a:endParaRPr lang="en-US"/>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9EA3DE8-FA6A-4BA3-84E9-232C4EE570C5}" type="datetimeFigureOut">
              <a:rPr lang="en-US" smtClean="0"/>
              <a:t>6/28/2015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81A5D8-2A69-4B33-AF75-4F9552ABECA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9EA3DE8-FA6A-4BA3-84E9-232C4EE570C5}" type="datetimeFigureOut">
              <a:rPr lang="en-US" smtClean="0"/>
              <a:t>6/28/2015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81A5D8-2A69-4B33-AF75-4F9552ABECA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EA3DE8-FA6A-4BA3-84E9-232C4EE570C5}" type="datetimeFigureOut">
              <a:rPr lang="en-US" smtClean="0"/>
              <a:t>6/28/2015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81A5D8-2A69-4B33-AF75-4F9552ABECA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EA3DE8-FA6A-4BA3-84E9-232C4EE570C5}" type="datetimeFigureOut">
              <a:rPr lang="en-US" smtClean="0"/>
              <a:t>6/28/2015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81A5D8-2A69-4B33-AF75-4F9552ABECA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9EA3DE8-FA6A-4BA3-84E9-232C4EE570C5}" type="datetimeFigureOut">
              <a:rPr lang="en-US" smtClean="0"/>
              <a:t>6/28/2015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81A5D8-2A69-4B33-AF75-4F9552ABECA4}"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79EA3DE8-FA6A-4BA3-84E9-232C4EE570C5}" type="datetimeFigureOut">
              <a:rPr lang="en-US" smtClean="0"/>
              <a:t>6/28/2015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81A5D8-2A69-4B33-AF75-4F9552ABECA4}"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79EA3DE8-FA6A-4BA3-84E9-232C4EE570C5}" type="datetimeFigureOut">
              <a:rPr lang="en-US" smtClean="0"/>
              <a:t>6/28/2015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BE81A5D8-2A69-4B33-AF75-4F9552ABECA4}" type="slidenum">
              <a:rPr lang="en-US" smtClean="0"/>
              <a:t>‹#›</a:t>
            </a:fld>
            <a:endParaRPr lang="en-US"/>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600" dirty="0" smtClean="0">
                <a:solidFill>
                  <a:schemeClr val="tx1"/>
                </a:solidFill>
              </a:rPr>
              <a:t>The Legislative Branch</a:t>
            </a:r>
            <a:endParaRPr lang="en-US" sz="6600" dirty="0">
              <a:solidFill>
                <a:schemeClr val="tx1"/>
              </a:solidFill>
            </a:endParaRPr>
          </a:p>
        </p:txBody>
      </p:sp>
      <p:sp>
        <p:nvSpPr>
          <p:cNvPr id="3" name="Subtitle 2"/>
          <p:cNvSpPr>
            <a:spLocks noGrp="1"/>
          </p:cNvSpPr>
          <p:nvPr>
            <p:ph type="subTitle" idx="1"/>
          </p:nvPr>
        </p:nvSpPr>
        <p:spPr>
          <a:xfrm>
            <a:off x="304800" y="4800600"/>
            <a:ext cx="8534400" cy="533400"/>
          </a:xfrm>
        </p:spPr>
        <p:txBody>
          <a:bodyPr>
            <a:noAutofit/>
          </a:bodyPr>
          <a:lstStyle/>
          <a:p>
            <a:r>
              <a:rPr lang="en-US" sz="2400" dirty="0" smtClean="0">
                <a:solidFill>
                  <a:schemeClr val="tx1"/>
                </a:solidFill>
              </a:rPr>
              <a:t>Government Of the People, by the People, and for the People</a:t>
            </a:r>
            <a:endParaRPr lang="en-US" sz="2400" dirty="0">
              <a:solidFill>
                <a:schemeClr val="tx1"/>
              </a:solidFill>
            </a:endParaRPr>
          </a:p>
        </p:txBody>
      </p:sp>
    </p:spTree>
    <p:extLst>
      <p:ext uri="{BB962C8B-B14F-4D97-AF65-F5344CB8AC3E}">
        <p14:creationId xmlns:p14="http://schemas.microsoft.com/office/powerpoint/2010/main" val="4880478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The Elastic Clause</a:t>
            </a:r>
            <a:endParaRPr lang="en-US" dirty="0">
              <a:solidFill>
                <a:schemeClr val="bg1"/>
              </a:solidFill>
            </a:endParaRPr>
          </a:p>
        </p:txBody>
      </p:sp>
      <p:sp>
        <p:nvSpPr>
          <p:cNvPr id="3" name="Content Placeholder 2"/>
          <p:cNvSpPr>
            <a:spLocks noGrp="1"/>
          </p:cNvSpPr>
          <p:nvPr>
            <p:ph sz="half" idx="1"/>
          </p:nvPr>
        </p:nvSpPr>
        <p:spPr/>
        <p:txBody>
          <a:bodyPr>
            <a:normAutofit lnSpcReduction="10000"/>
          </a:bodyPr>
          <a:lstStyle/>
          <a:p>
            <a:pPr marL="0" indent="0" algn="ctr">
              <a:buNone/>
            </a:pPr>
            <a:r>
              <a:rPr lang="en-US" b="1" i="1" u="sng" dirty="0">
                <a:solidFill>
                  <a:schemeClr val="accent4">
                    <a:lumMod val="10000"/>
                    <a:lumOff val="90000"/>
                  </a:schemeClr>
                </a:solidFill>
                <a:effectLst>
                  <a:outerShdw blurRad="38100" dist="38100" dir="2700000" algn="tl">
                    <a:srgbClr val="000000">
                      <a:alpha val="43137"/>
                    </a:srgbClr>
                  </a:outerShdw>
                </a:effectLst>
              </a:rPr>
              <a:t>The Elastic Clause: </a:t>
            </a:r>
          </a:p>
          <a:p>
            <a:pPr marL="0" indent="0">
              <a:buNone/>
            </a:pPr>
            <a:endParaRPr lang="en-US" dirty="0">
              <a:solidFill>
                <a:schemeClr val="accent4">
                  <a:lumMod val="10000"/>
                  <a:lumOff val="90000"/>
                </a:schemeClr>
              </a:solidFill>
            </a:endParaRPr>
          </a:p>
          <a:p>
            <a:pPr marL="0" indent="0">
              <a:buNone/>
            </a:pPr>
            <a:r>
              <a:rPr lang="en-US" dirty="0">
                <a:solidFill>
                  <a:schemeClr val="accent4">
                    <a:lumMod val="10000"/>
                    <a:lumOff val="90000"/>
                  </a:schemeClr>
                </a:solidFill>
              </a:rPr>
              <a:t>“The Congress shall have power…to make all laws which shall be </a:t>
            </a:r>
            <a:r>
              <a:rPr lang="en-US" b="1" i="1" u="sng" dirty="0">
                <a:solidFill>
                  <a:schemeClr val="accent4">
                    <a:lumMod val="10000"/>
                    <a:lumOff val="90000"/>
                  </a:schemeClr>
                </a:solidFill>
                <a:effectLst>
                  <a:outerShdw blurRad="38100" dist="38100" dir="2700000" algn="tl">
                    <a:srgbClr val="000000">
                      <a:alpha val="43137"/>
                    </a:srgbClr>
                  </a:outerShdw>
                </a:effectLst>
              </a:rPr>
              <a:t>necessary and proper</a:t>
            </a:r>
            <a:r>
              <a:rPr lang="en-US" dirty="0">
                <a:solidFill>
                  <a:schemeClr val="accent4">
                    <a:lumMod val="10000"/>
                    <a:lumOff val="90000"/>
                  </a:schemeClr>
                </a:solidFill>
              </a:rPr>
              <a:t> for carrying into execution the foregoing powers, and all other powers vested by this Constitution…” </a:t>
            </a:r>
          </a:p>
          <a:p>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76800" y="1752600"/>
            <a:ext cx="3583072" cy="4572000"/>
          </a:xfrm>
        </p:spPr>
      </p:pic>
    </p:spTree>
    <p:extLst>
      <p:ext uri="{BB962C8B-B14F-4D97-AF65-F5344CB8AC3E}">
        <p14:creationId xmlns:p14="http://schemas.microsoft.com/office/powerpoint/2010/main" val="1192548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solidFill>
                  <a:schemeClr val="tx1"/>
                </a:solidFill>
              </a:rPr>
              <a:t>The Elastic Clause</a:t>
            </a:r>
            <a:endParaRPr lang="en-US" dirty="0">
              <a:solidFill>
                <a:schemeClr val="tx1"/>
              </a:solidFill>
            </a:endParaRP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1752600"/>
            <a:ext cx="8092129" cy="4442509"/>
          </a:xfrm>
        </p:spPr>
      </p:pic>
    </p:spTree>
    <p:extLst>
      <p:ext uri="{BB962C8B-B14F-4D97-AF65-F5344CB8AC3E}">
        <p14:creationId xmlns:p14="http://schemas.microsoft.com/office/powerpoint/2010/main" val="29431613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Powers of the US Senate</a:t>
            </a:r>
            <a:endParaRPr lang="en-US" dirty="0">
              <a:solidFill>
                <a:schemeClr val="bg1"/>
              </a:solidFill>
            </a:endParaRPr>
          </a:p>
        </p:txBody>
      </p:sp>
      <p:sp>
        <p:nvSpPr>
          <p:cNvPr id="3" name="Content Placeholder 2"/>
          <p:cNvSpPr>
            <a:spLocks noGrp="1"/>
          </p:cNvSpPr>
          <p:nvPr>
            <p:ph sz="half" idx="1"/>
          </p:nvPr>
        </p:nvSpPr>
        <p:spPr/>
        <p:txBody>
          <a:bodyPr>
            <a:normAutofit fontScale="77500" lnSpcReduction="20000"/>
          </a:bodyPr>
          <a:lstStyle/>
          <a:p>
            <a:pPr marL="0" indent="0">
              <a:buNone/>
            </a:pPr>
            <a:r>
              <a:rPr lang="en-US" dirty="0" smtClean="0">
                <a:solidFill>
                  <a:schemeClr val="accent4">
                    <a:lumMod val="10000"/>
                    <a:lumOff val="90000"/>
                  </a:schemeClr>
                </a:solidFill>
              </a:rPr>
              <a:t>There are certain unique powers assigned to the United States Senate, the upper house of the Congress. There are also some rules in the Senate which give it the peculiar ability to end debates – or prolong them infinitely!  The Senate is well know for its devotion to traditions and commitment to it’s unique laws.  For example, the Senate can simply refuse to seat a newly elected member if they don’t approve of him – and they can kick a member of the Senate our for violations. </a:t>
            </a:r>
            <a:endParaRPr lang="en-US" dirty="0">
              <a:solidFill>
                <a:schemeClr val="accent4">
                  <a:lumMod val="10000"/>
                  <a:lumOff val="90000"/>
                </a:schemeClr>
              </a:solidFill>
            </a:endParaRPr>
          </a:p>
        </p:txBody>
      </p:sp>
      <p:sp>
        <p:nvSpPr>
          <p:cNvPr id="4" name="Content Placeholder 3"/>
          <p:cNvSpPr>
            <a:spLocks noGrp="1"/>
          </p:cNvSpPr>
          <p:nvPr>
            <p:ph sz="half" idx="2"/>
          </p:nvPr>
        </p:nvSpPr>
        <p:spPr/>
        <p:txBody>
          <a:bodyPr>
            <a:normAutofit fontScale="77500" lnSpcReduction="20000"/>
          </a:bodyPr>
          <a:lstStyle/>
          <a:p>
            <a:r>
              <a:rPr lang="en-US" dirty="0" smtClean="0">
                <a:solidFill>
                  <a:schemeClr val="accent4">
                    <a:lumMod val="10000"/>
                    <a:lumOff val="90000"/>
                  </a:schemeClr>
                </a:solidFill>
              </a:rPr>
              <a:t>The power to approve treaties – like the current one between the US and Iran over nuclear testing. </a:t>
            </a:r>
          </a:p>
          <a:p>
            <a:endParaRPr lang="en-US" dirty="0" smtClean="0">
              <a:solidFill>
                <a:schemeClr val="accent4">
                  <a:lumMod val="10000"/>
                  <a:lumOff val="90000"/>
                </a:schemeClr>
              </a:solidFill>
            </a:endParaRPr>
          </a:p>
          <a:p>
            <a:r>
              <a:rPr lang="en-US" dirty="0" smtClean="0">
                <a:solidFill>
                  <a:schemeClr val="accent4">
                    <a:lumMod val="10000"/>
                    <a:lumOff val="90000"/>
                  </a:schemeClr>
                </a:solidFill>
              </a:rPr>
              <a:t>The power to approve appointments to high office: Supreme Court Justices, and federal judges, for example.</a:t>
            </a:r>
          </a:p>
          <a:p>
            <a:pPr marL="0" indent="0">
              <a:buNone/>
            </a:pPr>
            <a:r>
              <a:rPr lang="en-US" dirty="0" smtClean="0">
                <a:solidFill>
                  <a:schemeClr val="accent4">
                    <a:lumMod val="10000"/>
                    <a:lumOff val="90000"/>
                  </a:schemeClr>
                </a:solidFill>
              </a:rPr>
              <a:t> </a:t>
            </a:r>
          </a:p>
          <a:p>
            <a:r>
              <a:rPr lang="en-US" dirty="0" smtClean="0">
                <a:solidFill>
                  <a:schemeClr val="accent4">
                    <a:lumMod val="10000"/>
                    <a:lumOff val="90000"/>
                  </a:schemeClr>
                </a:solidFill>
              </a:rPr>
              <a:t>The Filibuster</a:t>
            </a:r>
          </a:p>
          <a:p>
            <a:endParaRPr lang="en-US" dirty="0" smtClean="0">
              <a:solidFill>
                <a:schemeClr val="accent4">
                  <a:lumMod val="10000"/>
                  <a:lumOff val="90000"/>
                </a:schemeClr>
              </a:solidFill>
            </a:endParaRPr>
          </a:p>
          <a:p>
            <a:r>
              <a:rPr lang="en-US" dirty="0" smtClean="0">
                <a:solidFill>
                  <a:schemeClr val="accent4">
                    <a:lumMod val="10000"/>
                    <a:lumOff val="90000"/>
                  </a:schemeClr>
                </a:solidFill>
              </a:rPr>
              <a:t>Cloture </a:t>
            </a:r>
            <a:endParaRPr lang="en-US" dirty="0">
              <a:solidFill>
                <a:schemeClr val="accent4">
                  <a:lumMod val="10000"/>
                  <a:lumOff val="90000"/>
                </a:schemeClr>
              </a:solidFill>
            </a:endParaRPr>
          </a:p>
        </p:txBody>
      </p:sp>
    </p:spTree>
    <p:extLst>
      <p:ext uri="{BB962C8B-B14F-4D97-AF65-F5344CB8AC3E}">
        <p14:creationId xmlns:p14="http://schemas.microsoft.com/office/powerpoint/2010/main" val="6330081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880"/>
            <a:ext cx="9144000" cy="1111664"/>
          </a:xfrm>
        </p:spPr>
        <p:txBody>
          <a:bodyPr>
            <a:noAutofit/>
          </a:bodyPr>
          <a:lstStyle/>
          <a:p>
            <a:r>
              <a:rPr lang="en-US" sz="4000" dirty="0" smtClean="0"/>
              <a:t>Powers of the House of Representatives</a:t>
            </a:r>
            <a:endParaRPr lang="en-US" sz="4000" dirty="0"/>
          </a:p>
        </p:txBody>
      </p:sp>
      <p:sp>
        <p:nvSpPr>
          <p:cNvPr id="3" name="Content Placeholder 2"/>
          <p:cNvSpPr>
            <a:spLocks noGrp="1"/>
          </p:cNvSpPr>
          <p:nvPr>
            <p:ph sz="half" idx="1"/>
          </p:nvPr>
        </p:nvSpPr>
        <p:spPr>
          <a:xfrm>
            <a:off x="457200" y="1600200"/>
            <a:ext cx="4800600" cy="4953000"/>
          </a:xfrm>
        </p:spPr>
        <p:txBody>
          <a:bodyPr>
            <a:normAutofit fontScale="92500" lnSpcReduction="20000"/>
          </a:bodyPr>
          <a:lstStyle/>
          <a:p>
            <a:r>
              <a:rPr lang="en-US" dirty="0" smtClean="0">
                <a:solidFill>
                  <a:schemeClr val="accent4">
                    <a:lumMod val="10000"/>
                    <a:lumOff val="90000"/>
                  </a:schemeClr>
                </a:solidFill>
              </a:rPr>
              <a:t>Oh, did you want some money to enforce that law?  The House of Representatives has one unique power – but it’s a really important one.  All appropriations – and all money bills – must originate in the House of Representatives.  This means that if you want any funding to put your federal program into action, you need to go through the House of Representatives…</a:t>
            </a:r>
            <a:endParaRPr lang="en-US" dirty="0">
              <a:solidFill>
                <a:schemeClr val="accent4">
                  <a:lumMod val="10000"/>
                  <a:lumOff val="90000"/>
                </a:schemeClr>
              </a:solidFill>
            </a:endParaRPr>
          </a:p>
        </p:txBody>
      </p:sp>
      <p:pic>
        <p:nvPicPr>
          <p:cNvPr id="5" name="Content Placeholder 4"/>
          <p:cNvPicPr>
            <a:picLocks noGrp="1" noChangeAspect="1"/>
          </p:cNvPicPr>
          <p:nvPr>
            <p:ph sz="half" idx="2"/>
          </p:nvPr>
        </p:nvPicPr>
        <p:blipFill>
          <a:blip r:embed="rId2">
            <a:grayscl/>
            <a:extLst>
              <a:ext uri="{28A0092B-C50C-407E-A947-70E740481C1C}">
                <a14:useLocalDpi xmlns:a14="http://schemas.microsoft.com/office/drawing/2010/main" val="0"/>
              </a:ext>
            </a:extLst>
          </a:blip>
          <a:stretch>
            <a:fillRect/>
          </a:stretch>
        </p:blipFill>
        <p:spPr>
          <a:xfrm rot="16200000">
            <a:off x="4641314" y="2597687"/>
            <a:ext cx="4890573" cy="3047998"/>
          </a:xfrm>
        </p:spPr>
      </p:pic>
    </p:spTree>
    <p:extLst>
      <p:ext uri="{BB962C8B-B14F-4D97-AF65-F5344CB8AC3E}">
        <p14:creationId xmlns:p14="http://schemas.microsoft.com/office/powerpoint/2010/main" val="42418765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House Committees</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81000" y="1752600"/>
            <a:ext cx="3810000" cy="2362200"/>
          </a:xfrm>
        </p:spPr>
      </p:pic>
      <p:sp>
        <p:nvSpPr>
          <p:cNvPr id="4" name="Content Placeholder 3"/>
          <p:cNvSpPr>
            <a:spLocks noGrp="1"/>
          </p:cNvSpPr>
          <p:nvPr>
            <p:ph sz="half" idx="2"/>
          </p:nvPr>
        </p:nvSpPr>
        <p:spPr/>
        <p:txBody>
          <a:bodyPr>
            <a:normAutofit lnSpcReduction="10000"/>
          </a:bodyPr>
          <a:lstStyle/>
          <a:p>
            <a:r>
              <a:rPr lang="en-US" dirty="0" smtClean="0">
                <a:solidFill>
                  <a:schemeClr val="accent4">
                    <a:lumMod val="10000"/>
                    <a:lumOff val="90000"/>
                  </a:schemeClr>
                </a:solidFill>
              </a:rPr>
              <a:t>The Rules Committee</a:t>
            </a:r>
          </a:p>
          <a:p>
            <a:endParaRPr lang="en-US" dirty="0" smtClean="0">
              <a:solidFill>
                <a:schemeClr val="accent4">
                  <a:lumMod val="10000"/>
                  <a:lumOff val="90000"/>
                </a:schemeClr>
              </a:solidFill>
            </a:endParaRPr>
          </a:p>
          <a:p>
            <a:r>
              <a:rPr lang="en-US" dirty="0" smtClean="0">
                <a:solidFill>
                  <a:schemeClr val="accent4">
                    <a:lumMod val="10000"/>
                    <a:lumOff val="90000"/>
                  </a:schemeClr>
                </a:solidFill>
              </a:rPr>
              <a:t>The House Armed Services Committee</a:t>
            </a:r>
            <a:endParaRPr lang="en-US" dirty="0">
              <a:solidFill>
                <a:schemeClr val="accent4">
                  <a:lumMod val="10000"/>
                  <a:lumOff val="90000"/>
                </a:schemeClr>
              </a:solidFill>
            </a:endParaRPr>
          </a:p>
          <a:p>
            <a:endParaRPr lang="en-US" dirty="0" smtClean="0">
              <a:solidFill>
                <a:schemeClr val="accent4">
                  <a:lumMod val="10000"/>
                  <a:lumOff val="90000"/>
                </a:schemeClr>
              </a:solidFill>
            </a:endParaRPr>
          </a:p>
          <a:p>
            <a:r>
              <a:rPr lang="en-US" dirty="0" smtClean="0">
                <a:solidFill>
                  <a:schemeClr val="accent4">
                    <a:lumMod val="10000"/>
                    <a:lumOff val="90000"/>
                  </a:schemeClr>
                </a:solidFill>
              </a:rPr>
              <a:t>The Ways and Means Committee</a:t>
            </a:r>
          </a:p>
          <a:p>
            <a:endParaRPr lang="en-US" dirty="0">
              <a:solidFill>
                <a:schemeClr val="accent4">
                  <a:lumMod val="10000"/>
                  <a:lumOff val="90000"/>
                </a:schemeClr>
              </a:solidFill>
            </a:endParaRPr>
          </a:p>
          <a:p>
            <a:r>
              <a:rPr lang="en-US" dirty="0" smtClean="0">
                <a:solidFill>
                  <a:schemeClr val="accent4">
                    <a:lumMod val="10000"/>
                    <a:lumOff val="90000"/>
                  </a:schemeClr>
                </a:solidFill>
              </a:rPr>
              <a:t>The Appropriations Committee</a:t>
            </a:r>
            <a:endParaRPr lang="en-US" dirty="0">
              <a:solidFill>
                <a:schemeClr val="accent4">
                  <a:lumMod val="10000"/>
                  <a:lumOff val="90000"/>
                </a:schemeClr>
              </a:solidFill>
            </a:endParaRPr>
          </a:p>
        </p:txBody>
      </p:sp>
    </p:spTree>
    <p:extLst>
      <p:ext uri="{BB962C8B-B14F-4D97-AF65-F5344CB8AC3E}">
        <p14:creationId xmlns:p14="http://schemas.microsoft.com/office/powerpoint/2010/main" val="40622739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Senate Committees</a:t>
            </a:r>
            <a:endParaRPr lang="en-US"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381000" y="1828800"/>
            <a:ext cx="3830820" cy="3505200"/>
          </a:xfrm>
        </p:spPr>
      </p:pic>
      <p:sp>
        <p:nvSpPr>
          <p:cNvPr id="4" name="Content Placeholder 3"/>
          <p:cNvSpPr>
            <a:spLocks noGrp="1"/>
          </p:cNvSpPr>
          <p:nvPr>
            <p:ph sz="half" idx="2"/>
          </p:nvPr>
        </p:nvSpPr>
        <p:spPr/>
        <p:txBody>
          <a:bodyPr>
            <a:normAutofit fontScale="92500" lnSpcReduction="10000"/>
          </a:bodyPr>
          <a:lstStyle/>
          <a:p>
            <a:r>
              <a:rPr lang="en-US" dirty="0" smtClean="0">
                <a:solidFill>
                  <a:schemeClr val="accent4">
                    <a:lumMod val="10000"/>
                    <a:lumOff val="90000"/>
                  </a:schemeClr>
                </a:solidFill>
              </a:rPr>
              <a:t>Foreign Relations</a:t>
            </a:r>
          </a:p>
          <a:p>
            <a:endParaRPr lang="en-US" dirty="0">
              <a:solidFill>
                <a:schemeClr val="accent4">
                  <a:lumMod val="10000"/>
                  <a:lumOff val="90000"/>
                </a:schemeClr>
              </a:solidFill>
            </a:endParaRPr>
          </a:p>
          <a:p>
            <a:r>
              <a:rPr lang="en-US" dirty="0" smtClean="0">
                <a:solidFill>
                  <a:schemeClr val="accent4">
                    <a:lumMod val="10000"/>
                    <a:lumOff val="90000"/>
                  </a:schemeClr>
                </a:solidFill>
              </a:rPr>
              <a:t>Finance </a:t>
            </a:r>
            <a:endParaRPr lang="en-US" dirty="0" smtClean="0">
              <a:solidFill>
                <a:schemeClr val="accent4">
                  <a:lumMod val="10000"/>
                  <a:lumOff val="90000"/>
                </a:schemeClr>
              </a:solidFill>
            </a:endParaRPr>
          </a:p>
          <a:p>
            <a:endParaRPr lang="en-US" dirty="0">
              <a:solidFill>
                <a:schemeClr val="accent4">
                  <a:lumMod val="10000"/>
                  <a:lumOff val="90000"/>
                </a:schemeClr>
              </a:solidFill>
            </a:endParaRPr>
          </a:p>
          <a:p>
            <a:r>
              <a:rPr lang="en-US" dirty="0" smtClean="0">
                <a:solidFill>
                  <a:schemeClr val="accent4">
                    <a:lumMod val="10000"/>
                    <a:lumOff val="90000"/>
                  </a:schemeClr>
                </a:solidFill>
              </a:rPr>
              <a:t>Budget </a:t>
            </a:r>
          </a:p>
          <a:p>
            <a:endParaRPr lang="en-US" dirty="0">
              <a:solidFill>
                <a:schemeClr val="accent4">
                  <a:lumMod val="10000"/>
                  <a:lumOff val="90000"/>
                </a:schemeClr>
              </a:solidFill>
            </a:endParaRPr>
          </a:p>
          <a:p>
            <a:r>
              <a:rPr lang="en-US" dirty="0" smtClean="0">
                <a:solidFill>
                  <a:schemeClr val="accent4">
                    <a:lumMod val="10000"/>
                    <a:lumOff val="90000"/>
                  </a:schemeClr>
                </a:solidFill>
              </a:rPr>
              <a:t>Judiciary </a:t>
            </a:r>
          </a:p>
          <a:p>
            <a:endParaRPr lang="en-US" dirty="0">
              <a:solidFill>
                <a:schemeClr val="accent4">
                  <a:lumMod val="10000"/>
                  <a:lumOff val="90000"/>
                </a:schemeClr>
              </a:solidFill>
            </a:endParaRPr>
          </a:p>
          <a:p>
            <a:r>
              <a:rPr lang="en-US" dirty="0" smtClean="0">
                <a:solidFill>
                  <a:schemeClr val="accent4">
                    <a:lumMod val="10000"/>
                    <a:lumOff val="90000"/>
                  </a:schemeClr>
                </a:solidFill>
              </a:rPr>
              <a:t>Commerce, Science, and Transportation</a:t>
            </a:r>
            <a:endParaRPr lang="en-US" dirty="0" smtClean="0">
              <a:solidFill>
                <a:schemeClr val="accent4">
                  <a:lumMod val="10000"/>
                  <a:lumOff val="90000"/>
                </a:schemeClr>
              </a:solidFill>
            </a:endParaRPr>
          </a:p>
          <a:p>
            <a:endParaRPr lang="en-US" dirty="0">
              <a:solidFill>
                <a:schemeClr val="accent4">
                  <a:lumMod val="10000"/>
                  <a:lumOff val="90000"/>
                </a:schemeClr>
              </a:solidFill>
            </a:endParaRPr>
          </a:p>
          <a:p>
            <a:endParaRPr lang="en-US" dirty="0">
              <a:solidFill>
                <a:schemeClr val="accent4">
                  <a:lumMod val="10000"/>
                  <a:lumOff val="90000"/>
                </a:schemeClr>
              </a:solidFill>
            </a:endParaRPr>
          </a:p>
        </p:txBody>
      </p:sp>
    </p:spTree>
    <p:extLst>
      <p:ext uri="{BB962C8B-B14F-4D97-AF65-F5344CB8AC3E}">
        <p14:creationId xmlns:p14="http://schemas.microsoft.com/office/powerpoint/2010/main" val="8990886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Congress: Checks and Balances</a:t>
            </a:r>
            <a:endParaRPr lang="en-US" sz="4400" dirty="0"/>
          </a:p>
        </p:txBody>
      </p:sp>
      <p:sp>
        <p:nvSpPr>
          <p:cNvPr id="5" name="Text Placeholder 4"/>
          <p:cNvSpPr>
            <a:spLocks noGrp="1"/>
          </p:cNvSpPr>
          <p:nvPr>
            <p:ph type="body" idx="1"/>
          </p:nvPr>
        </p:nvSpPr>
        <p:spPr/>
        <p:txBody>
          <a:bodyPr>
            <a:normAutofit fontScale="92500" lnSpcReduction="20000"/>
          </a:bodyPr>
          <a:lstStyle/>
          <a:p>
            <a:r>
              <a:rPr lang="en-US" dirty="0" smtClean="0">
                <a:solidFill>
                  <a:schemeClr val="accent4">
                    <a:lumMod val="10000"/>
                    <a:lumOff val="90000"/>
                  </a:schemeClr>
                </a:solidFill>
              </a:rPr>
              <a:t>Checks on the Executive Branch, or Presidency</a:t>
            </a:r>
            <a:endParaRPr lang="en-US" dirty="0">
              <a:solidFill>
                <a:schemeClr val="accent4">
                  <a:lumMod val="10000"/>
                  <a:lumOff val="90000"/>
                </a:schemeClr>
              </a:solidFill>
            </a:endParaRPr>
          </a:p>
        </p:txBody>
      </p:sp>
      <p:sp>
        <p:nvSpPr>
          <p:cNvPr id="6" name="Content Placeholder 5"/>
          <p:cNvSpPr>
            <a:spLocks noGrp="1"/>
          </p:cNvSpPr>
          <p:nvPr>
            <p:ph sz="half" idx="2"/>
          </p:nvPr>
        </p:nvSpPr>
        <p:spPr/>
        <p:txBody>
          <a:bodyPr>
            <a:normAutofit fontScale="92500"/>
          </a:bodyPr>
          <a:lstStyle/>
          <a:p>
            <a:r>
              <a:rPr lang="en-US" dirty="0" smtClean="0">
                <a:solidFill>
                  <a:schemeClr val="accent4">
                    <a:lumMod val="10000"/>
                    <a:lumOff val="90000"/>
                  </a:schemeClr>
                </a:solidFill>
              </a:rPr>
              <a:t>The </a:t>
            </a:r>
            <a:r>
              <a:rPr lang="en-US" dirty="0" smtClean="0">
                <a:solidFill>
                  <a:schemeClr val="accent4">
                    <a:lumMod val="10000"/>
                    <a:lumOff val="90000"/>
                  </a:schemeClr>
                </a:solidFill>
              </a:rPr>
              <a:t>Congress has the power to  override a Presidential Veto, although that power is almost never used. </a:t>
            </a:r>
          </a:p>
          <a:p>
            <a:r>
              <a:rPr lang="en-US" dirty="0" smtClean="0">
                <a:solidFill>
                  <a:schemeClr val="accent4">
                    <a:lumMod val="10000"/>
                    <a:lumOff val="90000"/>
                  </a:schemeClr>
                </a:solidFill>
              </a:rPr>
              <a:t>Congress can affirm or deny Presidential appointments – to Cabinet offices or the Supreme Court.</a:t>
            </a:r>
          </a:p>
          <a:p>
            <a:r>
              <a:rPr lang="en-US" dirty="0" smtClean="0">
                <a:solidFill>
                  <a:schemeClr val="accent4">
                    <a:lumMod val="10000"/>
                    <a:lumOff val="90000"/>
                  </a:schemeClr>
                </a:solidFill>
              </a:rPr>
              <a:t>Congress also has the power of the purse.</a:t>
            </a:r>
            <a:endParaRPr lang="en-US" dirty="0">
              <a:solidFill>
                <a:schemeClr val="accent4">
                  <a:lumMod val="10000"/>
                  <a:lumOff val="90000"/>
                </a:schemeClr>
              </a:solidFill>
            </a:endParaRPr>
          </a:p>
        </p:txBody>
      </p:sp>
      <p:sp>
        <p:nvSpPr>
          <p:cNvPr id="7" name="Text Placeholder 6"/>
          <p:cNvSpPr>
            <a:spLocks noGrp="1"/>
          </p:cNvSpPr>
          <p:nvPr>
            <p:ph type="body" sz="quarter" idx="3"/>
          </p:nvPr>
        </p:nvSpPr>
        <p:spPr/>
        <p:txBody>
          <a:bodyPr>
            <a:normAutofit fontScale="92500" lnSpcReduction="20000"/>
          </a:bodyPr>
          <a:lstStyle/>
          <a:p>
            <a:r>
              <a:rPr lang="en-US" dirty="0" smtClean="0">
                <a:solidFill>
                  <a:schemeClr val="accent4">
                    <a:lumMod val="10000"/>
                    <a:lumOff val="90000"/>
                  </a:schemeClr>
                </a:solidFill>
              </a:rPr>
              <a:t>Checks on the Judicial Branch, or Supreme Court</a:t>
            </a:r>
            <a:endParaRPr lang="en-US" dirty="0">
              <a:solidFill>
                <a:schemeClr val="accent4">
                  <a:lumMod val="10000"/>
                  <a:lumOff val="90000"/>
                </a:schemeClr>
              </a:solidFill>
            </a:endParaRPr>
          </a:p>
        </p:txBody>
      </p:sp>
      <p:sp>
        <p:nvSpPr>
          <p:cNvPr id="8" name="Content Placeholder 7"/>
          <p:cNvSpPr>
            <a:spLocks noGrp="1"/>
          </p:cNvSpPr>
          <p:nvPr>
            <p:ph sz="quarter" idx="4"/>
          </p:nvPr>
        </p:nvSpPr>
        <p:spPr/>
        <p:txBody>
          <a:bodyPr>
            <a:normAutofit fontScale="92500" lnSpcReduction="20000"/>
          </a:bodyPr>
          <a:lstStyle/>
          <a:p>
            <a:r>
              <a:rPr lang="en-US" dirty="0" smtClean="0">
                <a:solidFill>
                  <a:schemeClr val="accent4">
                    <a:lumMod val="10000"/>
                    <a:lumOff val="90000"/>
                  </a:schemeClr>
                </a:solidFill>
              </a:rPr>
              <a:t>Congress must approve of all nominees to the Supreme Court.</a:t>
            </a:r>
          </a:p>
          <a:p>
            <a:r>
              <a:rPr lang="en-US" dirty="0" smtClean="0">
                <a:solidFill>
                  <a:schemeClr val="accent4">
                    <a:lumMod val="10000"/>
                    <a:lumOff val="90000"/>
                  </a:schemeClr>
                </a:solidFill>
              </a:rPr>
              <a:t>If the Supreme Court rules laws unconstitutional, Congress has the ability to propose amendments to the Constitution. </a:t>
            </a:r>
          </a:p>
          <a:p>
            <a:r>
              <a:rPr lang="en-US" dirty="0" smtClean="0">
                <a:solidFill>
                  <a:schemeClr val="accent4">
                    <a:lumMod val="10000"/>
                    <a:lumOff val="90000"/>
                  </a:schemeClr>
                </a:solidFill>
              </a:rPr>
              <a:t>Supreme Court justices can also be removed for behavioral reasons – presumably for neglect of duty or criminal acts.</a:t>
            </a:r>
            <a:endParaRPr lang="en-US" dirty="0">
              <a:solidFill>
                <a:schemeClr val="accent4">
                  <a:lumMod val="10000"/>
                  <a:lumOff val="90000"/>
                </a:schemeClr>
              </a:solidFill>
            </a:endParaRPr>
          </a:p>
        </p:txBody>
      </p:sp>
    </p:spTree>
    <p:extLst>
      <p:ext uri="{BB962C8B-B14F-4D97-AF65-F5344CB8AC3E}">
        <p14:creationId xmlns:p14="http://schemas.microsoft.com/office/powerpoint/2010/main" val="30495734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Congress: Checks and Balances</a:t>
            </a:r>
            <a:endParaRPr lang="en-US" sz="4400" dirty="0"/>
          </a:p>
        </p:txBody>
      </p:sp>
      <p:pic>
        <p:nvPicPr>
          <p:cNvPr id="8" name="Content Placeholder 7"/>
          <p:cNvPicPr>
            <a:picLocks noGrp="1" noChangeAspect="1"/>
          </p:cNvPicPr>
          <p:nvPr>
            <p:ph idx="1"/>
          </p:nvPr>
        </p:nvPicPr>
        <p:blipFill>
          <a:blip r:embed="rId2">
            <a:grayscl/>
            <a:extLst>
              <a:ext uri="{28A0092B-C50C-407E-A947-70E740481C1C}">
                <a14:useLocalDpi xmlns:a14="http://schemas.microsoft.com/office/drawing/2010/main" val="0"/>
              </a:ext>
            </a:extLst>
          </a:blip>
          <a:stretch>
            <a:fillRect/>
          </a:stretch>
        </p:blipFill>
        <p:spPr>
          <a:xfrm>
            <a:off x="1490329" y="1600200"/>
            <a:ext cx="6537336" cy="4800600"/>
          </a:xfrm>
        </p:spPr>
      </p:pic>
    </p:spTree>
    <p:extLst>
      <p:ext uri="{BB962C8B-B14F-4D97-AF65-F5344CB8AC3E}">
        <p14:creationId xmlns:p14="http://schemas.microsoft.com/office/powerpoint/2010/main" val="24541830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Checks and Balances</a:t>
            </a:r>
            <a:endParaRPr lang="en-US" dirty="0"/>
          </a:p>
        </p:txBody>
      </p:sp>
      <p:pic>
        <p:nvPicPr>
          <p:cNvPr id="4" name="Content Placeholder 3"/>
          <p:cNvPicPr>
            <a:picLocks noGrp="1" noChangeAspect="1"/>
          </p:cNvPicPr>
          <p:nvPr>
            <p:ph idx="1"/>
          </p:nvPr>
        </p:nvPicPr>
        <p:blipFill>
          <a:blip r:embed="rId2">
            <a:grayscl/>
            <a:extLst>
              <a:ext uri="{28A0092B-C50C-407E-A947-70E740481C1C}">
                <a14:useLocalDpi xmlns:a14="http://schemas.microsoft.com/office/drawing/2010/main" val="0"/>
              </a:ext>
            </a:extLst>
          </a:blip>
          <a:stretch>
            <a:fillRect/>
          </a:stretch>
        </p:blipFill>
        <p:spPr>
          <a:xfrm>
            <a:off x="457200" y="1676400"/>
            <a:ext cx="4724400" cy="4799052"/>
          </a:xfrm>
        </p:spPr>
      </p:pic>
    </p:spTree>
    <p:extLst>
      <p:ext uri="{BB962C8B-B14F-4D97-AF65-F5344CB8AC3E}">
        <p14:creationId xmlns:p14="http://schemas.microsoft.com/office/powerpoint/2010/main" val="24481101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tx2"/>
                </a:solidFill>
              </a:rPr>
              <a:t>How a Bill Becomes a Law</a:t>
            </a:r>
            <a:endParaRPr lang="en-US" dirty="0">
              <a:solidFill>
                <a:schemeClr val="tx2"/>
              </a:solidFill>
            </a:endParaRPr>
          </a:p>
        </p:txBody>
      </p:sp>
      <p:sp>
        <p:nvSpPr>
          <p:cNvPr id="3" name="Content Placeholder 2"/>
          <p:cNvSpPr>
            <a:spLocks noGrp="1"/>
          </p:cNvSpPr>
          <p:nvPr>
            <p:ph idx="1"/>
          </p:nvPr>
        </p:nvSpPr>
        <p:spPr/>
        <p:txBody>
          <a:bodyPr>
            <a:normAutofit fontScale="92500" lnSpcReduction="10000"/>
          </a:bodyPr>
          <a:lstStyle/>
          <a:p>
            <a:r>
              <a:rPr lang="en-US" dirty="0" smtClean="0">
                <a:solidFill>
                  <a:schemeClr val="accent4">
                    <a:lumMod val="10000"/>
                    <a:lumOff val="90000"/>
                  </a:schemeClr>
                </a:solidFill>
              </a:rPr>
              <a:t>Proposal</a:t>
            </a:r>
          </a:p>
          <a:p>
            <a:endParaRPr lang="en-US" dirty="0">
              <a:solidFill>
                <a:schemeClr val="accent4">
                  <a:lumMod val="10000"/>
                  <a:lumOff val="90000"/>
                </a:schemeClr>
              </a:solidFill>
            </a:endParaRPr>
          </a:p>
          <a:p>
            <a:r>
              <a:rPr lang="en-US" dirty="0" smtClean="0">
                <a:solidFill>
                  <a:schemeClr val="accent4">
                    <a:lumMod val="10000"/>
                    <a:lumOff val="90000"/>
                  </a:schemeClr>
                </a:solidFill>
              </a:rPr>
              <a:t>Debate</a:t>
            </a:r>
          </a:p>
          <a:p>
            <a:endParaRPr lang="en-US" dirty="0">
              <a:solidFill>
                <a:schemeClr val="accent4">
                  <a:lumMod val="10000"/>
                  <a:lumOff val="90000"/>
                </a:schemeClr>
              </a:solidFill>
            </a:endParaRPr>
          </a:p>
          <a:p>
            <a:r>
              <a:rPr lang="en-US" dirty="0" smtClean="0">
                <a:solidFill>
                  <a:schemeClr val="accent4">
                    <a:lumMod val="10000"/>
                    <a:lumOff val="90000"/>
                  </a:schemeClr>
                </a:solidFill>
              </a:rPr>
              <a:t>Passage by both the House of Representatives and the US Senate </a:t>
            </a:r>
          </a:p>
          <a:p>
            <a:endParaRPr lang="en-US" dirty="0" smtClean="0">
              <a:solidFill>
                <a:schemeClr val="accent4">
                  <a:lumMod val="10000"/>
                  <a:lumOff val="90000"/>
                </a:schemeClr>
              </a:solidFill>
            </a:endParaRPr>
          </a:p>
          <a:p>
            <a:r>
              <a:rPr lang="en-US" dirty="0" smtClean="0">
                <a:solidFill>
                  <a:schemeClr val="accent4">
                    <a:lumMod val="10000"/>
                    <a:lumOff val="90000"/>
                  </a:schemeClr>
                </a:solidFill>
              </a:rPr>
              <a:t>Conference Committees </a:t>
            </a:r>
          </a:p>
          <a:p>
            <a:endParaRPr lang="en-US" dirty="0">
              <a:solidFill>
                <a:schemeClr val="accent4">
                  <a:lumMod val="10000"/>
                  <a:lumOff val="90000"/>
                </a:schemeClr>
              </a:solidFill>
            </a:endParaRPr>
          </a:p>
          <a:p>
            <a:r>
              <a:rPr lang="en-US" dirty="0" smtClean="0">
                <a:solidFill>
                  <a:schemeClr val="accent4">
                    <a:lumMod val="10000"/>
                    <a:lumOff val="90000"/>
                  </a:schemeClr>
                </a:solidFill>
              </a:rPr>
              <a:t>Presidential Signature</a:t>
            </a:r>
          </a:p>
          <a:p>
            <a:endParaRPr lang="en-US" dirty="0">
              <a:solidFill>
                <a:schemeClr val="accent4">
                  <a:lumMod val="10000"/>
                  <a:lumOff val="90000"/>
                </a:schemeClr>
              </a:solidFill>
            </a:endParaRPr>
          </a:p>
          <a:p>
            <a:r>
              <a:rPr lang="en-US" dirty="0" smtClean="0">
                <a:solidFill>
                  <a:schemeClr val="accent4">
                    <a:lumMod val="10000"/>
                    <a:lumOff val="90000"/>
                  </a:schemeClr>
                </a:solidFill>
              </a:rPr>
              <a:t>How a Bill Becomes a Law: Schoolhouse Rock!</a:t>
            </a:r>
            <a:endParaRPr lang="en-US" dirty="0">
              <a:solidFill>
                <a:schemeClr val="accent4">
                  <a:lumMod val="10000"/>
                  <a:lumOff val="90000"/>
                </a:schemeClr>
              </a:solidFill>
            </a:endParaRPr>
          </a:p>
        </p:txBody>
      </p:sp>
    </p:spTree>
    <p:extLst>
      <p:ext uri="{BB962C8B-B14F-4D97-AF65-F5344CB8AC3E}">
        <p14:creationId xmlns:p14="http://schemas.microsoft.com/office/powerpoint/2010/main" val="3752957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82880"/>
            <a:ext cx="8839200" cy="1111664"/>
          </a:xfrm>
        </p:spPr>
        <p:txBody>
          <a:bodyPr>
            <a:noAutofit/>
          </a:bodyPr>
          <a:lstStyle/>
          <a:p>
            <a:r>
              <a:rPr lang="en-US" sz="4400" dirty="0" smtClean="0">
                <a:solidFill>
                  <a:schemeClr val="tx1"/>
                </a:solidFill>
              </a:rPr>
              <a:t>Unit Four: Organizing Questions </a:t>
            </a:r>
            <a:endParaRPr lang="en-US" sz="4400" dirty="0">
              <a:solidFill>
                <a:schemeClr val="tx1"/>
              </a:solidFill>
            </a:endParaRPr>
          </a:p>
        </p:txBody>
      </p:sp>
      <p:sp>
        <p:nvSpPr>
          <p:cNvPr id="3" name="Content Placeholder 2"/>
          <p:cNvSpPr>
            <a:spLocks noGrp="1"/>
          </p:cNvSpPr>
          <p:nvPr>
            <p:ph idx="1"/>
          </p:nvPr>
        </p:nvSpPr>
        <p:spPr>
          <a:xfrm>
            <a:off x="228600" y="1600200"/>
            <a:ext cx="8534400" cy="5029200"/>
          </a:xfrm>
        </p:spPr>
        <p:txBody>
          <a:bodyPr>
            <a:normAutofit lnSpcReduction="10000"/>
          </a:bodyPr>
          <a:lstStyle/>
          <a:p>
            <a:pPr>
              <a:buFont typeface="Wingdings" panose="05000000000000000000" pitchFamily="2" charset="2"/>
              <a:buChar char="v"/>
            </a:pPr>
            <a:r>
              <a:rPr lang="en-US" dirty="0" smtClean="0">
                <a:solidFill>
                  <a:schemeClr val="accent5">
                    <a:lumMod val="20000"/>
                    <a:lumOff val="80000"/>
                  </a:schemeClr>
                </a:solidFill>
              </a:rPr>
              <a:t>How does the legislative process incorporate democratic ideals? </a:t>
            </a:r>
          </a:p>
          <a:p>
            <a:pPr marL="0" indent="0">
              <a:buNone/>
            </a:pPr>
            <a:endParaRPr lang="en-US" dirty="0" smtClean="0">
              <a:solidFill>
                <a:schemeClr val="accent5">
                  <a:lumMod val="20000"/>
                  <a:lumOff val="80000"/>
                </a:schemeClr>
              </a:solidFill>
            </a:endParaRPr>
          </a:p>
          <a:p>
            <a:pPr>
              <a:buFont typeface="Wingdings" panose="05000000000000000000" pitchFamily="2" charset="2"/>
              <a:buChar char="v"/>
            </a:pPr>
            <a:r>
              <a:rPr lang="en-US" dirty="0" smtClean="0">
                <a:solidFill>
                  <a:schemeClr val="accent5">
                    <a:lumMod val="20000"/>
                    <a:lumOff val="80000"/>
                  </a:schemeClr>
                </a:solidFill>
              </a:rPr>
              <a:t>How does the legislative branch carry out its duties and responsibilities? </a:t>
            </a:r>
          </a:p>
          <a:p>
            <a:pPr marL="0" indent="0">
              <a:buNone/>
            </a:pPr>
            <a:endParaRPr lang="en-US" dirty="0" smtClean="0">
              <a:solidFill>
                <a:schemeClr val="accent5">
                  <a:lumMod val="20000"/>
                  <a:lumOff val="80000"/>
                </a:schemeClr>
              </a:solidFill>
            </a:endParaRPr>
          </a:p>
          <a:p>
            <a:pPr>
              <a:buFont typeface="Wingdings" panose="05000000000000000000" pitchFamily="2" charset="2"/>
              <a:buChar char="v"/>
            </a:pPr>
            <a:r>
              <a:rPr lang="en-US" dirty="0" smtClean="0">
                <a:solidFill>
                  <a:schemeClr val="accent5">
                    <a:lumMod val="20000"/>
                    <a:lumOff val="80000"/>
                  </a:schemeClr>
                </a:solidFill>
              </a:rPr>
              <a:t>Which constitutional procedures aim to ensure equal representation? </a:t>
            </a:r>
          </a:p>
          <a:p>
            <a:pPr marL="0" indent="0">
              <a:buNone/>
            </a:pPr>
            <a:endParaRPr lang="en-US" dirty="0" smtClean="0">
              <a:solidFill>
                <a:schemeClr val="accent5">
                  <a:lumMod val="20000"/>
                  <a:lumOff val="80000"/>
                </a:schemeClr>
              </a:solidFill>
            </a:endParaRPr>
          </a:p>
          <a:p>
            <a:pPr>
              <a:buFont typeface="Wingdings" panose="05000000000000000000" pitchFamily="2" charset="2"/>
              <a:buChar char="v"/>
            </a:pPr>
            <a:r>
              <a:rPr lang="en-US" dirty="0" smtClean="0">
                <a:solidFill>
                  <a:schemeClr val="accent5">
                    <a:lumMod val="20000"/>
                    <a:lumOff val="80000"/>
                  </a:schemeClr>
                </a:solidFill>
              </a:rPr>
              <a:t>Which role does the legislative branch exercise in the system of checks and balances?</a:t>
            </a:r>
          </a:p>
          <a:p>
            <a:pPr marL="0" indent="0">
              <a:buNone/>
            </a:pPr>
            <a:endParaRPr lang="en-US" dirty="0" smtClean="0">
              <a:solidFill>
                <a:schemeClr val="accent5">
                  <a:lumMod val="20000"/>
                  <a:lumOff val="80000"/>
                </a:schemeClr>
              </a:solidFill>
            </a:endParaRPr>
          </a:p>
          <a:p>
            <a:pPr>
              <a:buFont typeface="Wingdings" panose="05000000000000000000" pitchFamily="2" charset="2"/>
              <a:buChar char="v"/>
            </a:pPr>
            <a:r>
              <a:rPr lang="en-US" dirty="0" smtClean="0">
                <a:solidFill>
                  <a:schemeClr val="accent5">
                    <a:lumMod val="20000"/>
                    <a:lumOff val="80000"/>
                  </a:schemeClr>
                </a:solidFill>
              </a:rPr>
              <a:t>How does a bill become a law? </a:t>
            </a:r>
            <a:endParaRPr lang="en-US" dirty="0">
              <a:solidFill>
                <a:schemeClr val="accent5">
                  <a:lumMod val="20000"/>
                  <a:lumOff val="80000"/>
                </a:schemeClr>
              </a:solidFill>
            </a:endParaRPr>
          </a:p>
        </p:txBody>
      </p:sp>
    </p:spTree>
    <p:extLst>
      <p:ext uri="{BB962C8B-B14F-4D97-AF65-F5344CB8AC3E}">
        <p14:creationId xmlns:p14="http://schemas.microsoft.com/office/powerpoint/2010/main" val="38377470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1111664"/>
          </a:xfrm>
        </p:spPr>
        <p:txBody>
          <a:bodyPr>
            <a:normAutofit fontScale="90000"/>
          </a:bodyPr>
          <a:lstStyle/>
          <a:p>
            <a:r>
              <a:rPr lang="en-US" dirty="0" smtClean="0">
                <a:solidFill>
                  <a:schemeClr val="bg1"/>
                </a:solidFill>
              </a:rPr>
              <a:t>Modern Congressional Issues </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accent4">
                    <a:lumMod val="10000"/>
                    <a:lumOff val="90000"/>
                  </a:schemeClr>
                </a:solidFill>
              </a:rPr>
              <a:t>Term </a:t>
            </a:r>
            <a:r>
              <a:rPr lang="en-US" smtClean="0">
                <a:solidFill>
                  <a:schemeClr val="accent4">
                    <a:lumMod val="10000"/>
                    <a:lumOff val="90000"/>
                  </a:schemeClr>
                </a:solidFill>
              </a:rPr>
              <a:t>Limits?</a:t>
            </a:r>
          </a:p>
          <a:p>
            <a:endParaRPr lang="en-US" dirty="0" smtClean="0">
              <a:solidFill>
                <a:schemeClr val="accent4">
                  <a:lumMod val="10000"/>
                  <a:lumOff val="90000"/>
                </a:schemeClr>
              </a:solidFill>
            </a:endParaRPr>
          </a:p>
          <a:p>
            <a:endParaRPr lang="en-US" dirty="0">
              <a:solidFill>
                <a:schemeClr val="accent4">
                  <a:lumMod val="10000"/>
                  <a:lumOff val="90000"/>
                </a:schemeClr>
              </a:solidFill>
            </a:endParaRPr>
          </a:p>
          <a:p>
            <a:endParaRPr lang="en-US" dirty="0" smtClean="0">
              <a:solidFill>
                <a:schemeClr val="accent4">
                  <a:lumMod val="10000"/>
                  <a:lumOff val="90000"/>
                </a:schemeClr>
              </a:solidFill>
            </a:endParaRPr>
          </a:p>
          <a:p>
            <a:r>
              <a:rPr lang="en-US" dirty="0" smtClean="0">
                <a:solidFill>
                  <a:schemeClr val="accent4">
                    <a:lumMod val="10000"/>
                    <a:lumOff val="90000"/>
                  </a:schemeClr>
                </a:solidFill>
              </a:rPr>
              <a:t>Political Action Committees</a:t>
            </a:r>
          </a:p>
          <a:p>
            <a:endParaRPr lang="en-US" dirty="0">
              <a:solidFill>
                <a:schemeClr val="accent4">
                  <a:lumMod val="10000"/>
                  <a:lumOff val="90000"/>
                </a:schemeClr>
              </a:solidFill>
            </a:endParaRPr>
          </a:p>
          <a:p>
            <a:endParaRPr lang="en-US" dirty="0" smtClean="0">
              <a:solidFill>
                <a:schemeClr val="accent4">
                  <a:lumMod val="10000"/>
                  <a:lumOff val="90000"/>
                </a:schemeClr>
              </a:solidFill>
            </a:endParaRPr>
          </a:p>
          <a:p>
            <a:endParaRPr lang="en-US" dirty="0">
              <a:solidFill>
                <a:schemeClr val="accent4">
                  <a:lumMod val="10000"/>
                  <a:lumOff val="90000"/>
                </a:schemeClr>
              </a:solidFill>
            </a:endParaRPr>
          </a:p>
          <a:p>
            <a:r>
              <a:rPr lang="en-US" dirty="0" smtClean="0">
                <a:solidFill>
                  <a:schemeClr val="accent4">
                    <a:lumMod val="10000"/>
                    <a:lumOff val="90000"/>
                  </a:schemeClr>
                </a:solidFill>
              </a:rPr>
              <a:t>Campaign Finance Reform</a:t>
            </a:r>
            <a:endParaRPr lang="en-US" dirty="0">
              <a:solidFill>
                <a:schemeClr val="accent4">
                  <a:lumMod val="10000"/>
                  <a:lumOff val="90000"/>
                </a:schemeClr>
              </a:solidFill>
            </a:endParaRPr>
          </a:p>
        </p:txBody>
      </p:sp>
    </p:spTree>
    <p:extLst>
      <p:ext uri="{BB962C8B-B14F-4D97-AF65-F5344CB8AC3E}">
        <p14:creationId xmlns:p14="http://schemas.microsoft.com/office/powerpoint/2010/main" val="36206803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Campaign Finance Reform</a:t>
            </a:r>
            <a:endParaRPr lang="en-US" dirty="0"/>
          </a:p>
        </p:txBody>
      </p:sp>
      <p:pic>
        <p:nvPicPr>
          <p:cNvPr id="4" name="Content Placeholder 3"/>
          <p:cNvPicPr>
            <a:picLocks noGrp="1" noChangeAspect="1"/>
          </p:cNvPicPr>
          <p:nvPr>
            <p:ph idx="1"/>
          </p:nvPr>
        </p:nvPicPr>
        <p:blipFill>
          <a:blip r:embed="rId2" cstate="print">
            <a:grayscl/>
            <a:extLst>
              <a:ext uri="{28A0092B-C50C-407E-A947-70E740481C1C}">
                <a14:useLocalDpi xmlns:a14="http://schemas.microsoft.com/office/drawing/2010/main" val="0"/>
              </a:ext>
            </a:extLst>
          </a:blip>
          <a:stretch>
            <a:fillRect/>
          </a:stretch>
        </p:blipFill>
        <p:spPr>
          <a:xfrm>
            <a:off x="228600" y="2209800"/>
            <a:ext cx="4337594" cy="3733800"/>
          </a:xfrm>
        </p:spPr>
      </p:pic>
      <p:pic>
        <p:nvPicPr>
          <p:cNvPr id="5" name="Picture 4"/>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a:off x="4695904" y="2209800"/>
            <a:ext cx="4297652" cy="3733800"/>
          </a:xfrm>
          <a:prstGeom prst="rect">
            <a:avLst/>
          </a:prstGeom>
        </p:spPr>
      </p:pic>
    </p:spTree>
    <p:extLst>
      <p:ext uri="{BB962C8B-B14F-4D97-AF65-F5344CB8AC3E}">
        <p14:creationId xmlns:p14="http://schemas.microsoft.com/office/powerpoint/2010/main" val="2554771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The Purpose of Congress</a:t>
            </a:r>
            <a:endParaRPr lang="en-US" dirty="0">
              <a:solidFill>
                <a:schemeClr val="bg1"/>
              </a:solidFill>
            </a:endParaRPr>
          </a:p>
        </p:txBody>
      </p:sp>
      <p:sp>
        <p:nvSpPr>
          <p:cNvPr id="3" name="Content Placeholder 2"/>
          <p:cNvSpPr>
            <a:spLocks noGrp="1"/>
          </p:cNvSpPr>
          <p:nvPr>
            <p:ph idx="1"/>
          </p:nvPr>
        </p:nvSpPr>
        <p:spPr/>
        <p:txBody>
          <a:bodyPr>
            <a:normAutofit fontScale="92500"/>
          </a:bodyPr>
          <a:lstStyle/>
          <a:p>
            <a:r>
              <a:rPr lang="en-US" dirty="0" smtClean="0">
                <a:solidFill>
                  <a:schemeClr val="accent5">
                    <a:lumMod val="20000"/>
                    <a:lumOff val="80000"/>
                  </a:schemeClr>
                </a:solidFill>
              </a:rPr>
              <a:t>The old joke is, the opposite of Congress is progress.  The fact is, though, that the purpose of our legislative branch is to make laws.  And, the Congress is elected by the people.  Hence, it’s purpose is to create good laws so that government of the people, by the people, and for the people works!</a:t>
            </a:r>
          </a:p>
          <a:p>
            <a:r>
              <a:rPr lang="en-US" dirty="0" smtClean="0">
                <a:solidFill>
                  <a:schemeClr val="accent5">
                    <a:lumMod val="20000"/>
                    <a:lumOff val="80000"/>
                  </a:schemeClr>
                </a:solidFill>
              </a:rPr>
              <a:t>Because of the “Great Compromise” during the Constitutional Convention, we have a bicameral Congress.  In the House of Representatives, proportional representation allows each states a certain number of Congressmen depending upon population.  There are a total of 435 Congressional Representatives.  In the Senate, each state has equal representation: two Senators each – there are 100 Senators total.</a:t>
            </a:r>
          </a:p>
          <a:p>
            <a:pPr marL="0" indent="0">
              <a:buNone/>
            </a:pPr>
            <a:endParaRPr lang="en-US" dirty="0">
              <a:solidFill>
                <a:schemeClr val="accent5">
                  <a:lumMod val="20000"/>
                  <a:lumOff val="80000"/>
                </a:schemeClr>
              </a:solidFill>
            </a:endParaRPr>
          </a:p>
        </p:txBody>
      </p:sp>
    </p:spTree>
    <p:extLst>
      <p:ext uri="{BB962C8B-B14F-4D97-AF65-F5344CB8AC3E}">
        <p14:creationId xmlns:p14="http://schemas.microsoft.com/office/powerpoint/2010/main" val="4167350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4000" dirty="0" smtClean="0">
                <a:solidFill>
                  <a:schemeClr val="bg1"/>
                </a:solidFill>
              </a:rPr>
              <a:t>Differences Between the Two Houses of Congress</a:t>
            </a:r>
            <a:endParaRPr lang="en-US" sz="4000" dirty="0">
              <a:solidFill>
                <a:schemeClr val="bg1"/>
              </a:solidFill>
            </a:endParaRPr>
          </a:p>
        </p:txBody>
      </p:sp>
      <p:sp>
        <p:nvSpPr>
          <p:cNvPr id="5" name="Text Placeholder 4"/>
          <p:cNvSpPr>
            <a:spLocks noGrp="1"/>
          </p:cNvSpPr>
          <p:nvPr>
            <p:ph type="body" idx="1"/>
          </p:nvPr>
        </p:nvSpPr>
        <p:spPr/>
        <p:txBody>
          <a:bodyPr>
            <a:normAutofit fontScale="92500"/>
          </a:bodyPr>
          <a:lstStyle/>
          <a:p>
            <a:r>
              <a:rPr lang="en-US" u="sng" dirty="0" smtClean="0">
                <a:solidFill>
                  <a:schemeClr val="accent4">
                    <a:lumMod val="10000"/>
                    <a:lumOff val="90000"/>
                  </a:schemeClr>
                </a:solidFill>
              </a:rPr>
              <a:t>The House of Representatives</a:t>
            </a:r>
            <a:endParaRPr lang="en-US" u="sng" dirty="0">
              <a:solidFill>
                <a:schemeClr val="accent4">
                  <a:lumMod val="10000"/>
                  <a:lumOff val="90000"/>
                </a:schemeClr>
              </a:solidFill>
            </a:endParaRPr>
          </a:p>
        </p:txBody>
      </p:sp>
      <p:sp>
        <p:nvSpPr>
          <p:cNvPr id="6" name="Content Placeholder 5"/>
          <p:cNvSpPr>
            <a:spLocks noGrp="1"/>
          </p:cNvSpPr>
          <p:nvPr>
            <p:ph sz="half" idx="2"/>
          </p:nvPr>
        </p:nvSpPr>
        <p:spPr>
          <a:xfrm>
            <a:off x="457200" y="2174874"/>
            <a:ext cx="4040188" cy="4302125"/>
          </a:xfrm>
        </p:spPr>
        <p:txBody>
          <a:bodyPr>
            <a:normAutofit fontScale="92500" lnSpcReduction="10000"/>
          </a:bodyPr>
          <a:lstStyle/>
          <a:p>
            <a:r>
              <a:rPr lang="en-US" dirty="0" smtClean="0">
                <a:solidFill>
                  <a:schemeClr val="accent4">
                    <a:lumMod val="10000"/>
                    <a:lumOff val="90000"/>
                  </a:schemeClr>
                </a:solidFill>
              </a:rPr>
              <a:t>Representatives must be 25 years old, a citizen for at least 7-years, and an inhabitant of the state from which he or she is elected.</a:t>
            </a:r>
          </a:p>
          <a:p>
            <a:r>
              <a:rPr lang="en-US" dirty="0" smtClean="0">
                <a:solidFill>
                  <a:schemeClr val="accent4">
                    <a:lumMod val="10000"/>
                    <a:lumOff val="90000"/>
                  </a:schemeClr>
                </a:solidFill>
              </a:rPr>
              <a:t>Members of the House of Representatives are elected to 2-year terms in office.  Elections are held every two years for every member.</a:t>
            </a:r>
          </a:p>
          <a:p>
            <a:r>
              <a:rPr lang="en-US" dirty="0" smtClean="0">
                <a:solidFill>
                  <a:schemeClr val="accent4">
                    <a:lumMod val="10000"/>
                    <a:lumOff val="90000"/>
                  </a:schemeClr>
                </a:solidFill>
              </a:rPr>
              <a:t>The Speaker of the House controls the agenda of the House of Representatives.</a:t>
            </a:r>
            <a:endParaRPr lang="en-US" dirty="0">
              <a:solidFill>
                <a:schemeClr val="accent4">
                  <a:lumMod val="10000"/>
                  <a:lumOff val="90000"/>
                </a:schemeClr>
              </a:solidFill>
            </a:endParaRPr>
          </a:p>
        </p:txBody>
      </p:sp>
      <p:sp>
        <p:nvSpPr>
          <p:cNvPr id="7" name="Text Placeholder 6"/>
          <p:cNvSpPr>
            <a:spLocks noGrp="1"/>
          </p:cNvSpPr>
          <p:nvPr>
            <p:ph type="body" sz="quarter" idx="3"/>
          </p:nvPr>
        </p:nvSpPr>
        <p:spPr/>
        <p:txBody>
          <a:bodyPr>
            <a:normAutofit/>
          </a:bodyPr>
          <a:lstStyle/>
          <a:p>
            <a:r>
              <a:rPr lang="en-US" sz="2200" u="sng" dirty="0" smtClean="0">
                <a:solidFill>
                  <a:schemeClr val="accent4">
                    <a:lumMod val="10000"/>
                    <a:lumOff val="90000"/>
                  </a:schemeClr>
                </a:solidFill>
              </a:rPr>
              <a:t>The United States Senate</a:t>
            </a:r>
            <a:endParaRPr lang="en-US" sz="2200" u="sng" dirty="0">
              <a:solidFill>
                <a:schemeClr val="accent4">
                  <a:lumMod val="10000"/>
                  <a:lumOff val="90000"/>
                </a:schemeClr>
              </a:solidFill>
            </a:endParaRPr>
          </a:p>
        </p:txBody>
      </p:sp>
      <p:sp>
        <p:nvSpPr>
          <p:cNvPr id="8" name="Content Placeholder 7"/>
          <p:cNvSpPr>
            <a:spLocks noGrp="1"/>
          </p:cNvSpPr>
          <p:nvPr>
            <p:ph sz="quarter" idx="4"/>
          </p:nvPr>
        </p:nvSpPr>
        <p:spPr>
          <a:xfrm>
            <a:off x="4645025" y="2174874"/>
            <a:ext cx="4270375" cy="4454525"/>
          </a:xfrm>
        </p:spPr>
        <p:txBody>
          <a:bodyPr>
            <a:normAutofit fontScale="92500" lnSpcReduction="10000"/>
          </a:bodyPr>
          <a:lstStyle/>
          <a:p>
            <a:r>
              <a:rPr lang="en-US" dirty="0" smtClean="0">
                <a:solidFill>
                  <a:schemeClr val="accent4">
                    <a:lumMod val="10000"/>
                    <a:lumOff val="90000"/>
                  </a:schemeClr>
                </a:solidFill>
              </a:rPr>
              <a:t>Representatives must be 30 years old, a citizen for at least 9-years, and an inhabitant of the state from which he or she is elected.</a:t>
            </a:r>
          </a:p>
          <a:p>
            <a:r>
              <a:rPr lang="en-US" dirty="0" smtClean="0">
                <a:solidFill>
                  <a:schemeClr val="accent4">
                    <a:lumMod val="10000"/>
                    <a:lumOff val="90000"/>
                  </a:schemeClr>
                </a:solidFill>
              </a:rPr>
              <a:t>Members of the Senate are elected to 6-year term in office.  Every two years, one-third of the Senate is up for re-election.</a:t>
            </a:r>
          </a:p>
          <a:p>
            <a:r>
              <a:rPr lang="en-US" dirty="0" smtClean="0">
                <a:solidFill>
                  <a:schemeClr val="accent4">
                    <a:lumMod val="10000"/>
                    <a:lumOff val="90000"/>
                  </a:schemeClr>
                </a:solidFill>
              </a:rPr>
              <a:t>The Vice President is the President of the Senate, but the President Pro Tempore is the political leader.</a:t>
            </a:r>
            <a:endParaRPr lang="en-US" dirty="0">
              <a:solidFill>
                <a:schemeClr val="accent4">
                  <a:lumMod val="10000"/>
                  <a:lumOff val="90000"/>
                </a:schemeClr>
              </a:solidFill>
            </a:endParaRPr>
          </a:p>
        </p:txBody>
      </p:sp>
    </p:spTree>
    <p:extLst>
      <p:ext uri="{BB962C8B-B14F-4D97-AF65-F5344CB8AC3E}">
        <p14:creationId xmlns:p14="http://schemas.microsoft.com/office/powerpoint/2010/main" val="31380511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82880"/>
            <a:ext cx="8763000" cy="1111664"/>
          </a:xfrm>
        </p:spPr>
        <p:txBody>
          <a:bodyPr>
            <a:normAutofit fontScale="90000"/>
          </a:bodyPr>
          <a:lstStyle/>
          <a:p>
            <a:r>
              <a:rPr lang="en-US" dirty="0" smtClean="0">
                <a:solidFill>
                  <a:schemeClr val="bg1"/>
                </a:solidFill>
              </a:rPr>
              <a:t>The House of Representatives  </a:t>
            </a:r>
            <a:endParaRPr lang="en-US" dirty="0">
              <a:solidFill>
                <a:schemeClr val="bg1"/>
              </a:solidFill>
            </a:endParaRPr>
          </a:p>
        </p:txBody>
      </p:sp>
      <p:sp>
        <p:nvSpPr>
          <p:cNvPr id="7" name="Content Placeholder 6"/>
          <p:cNvSpPr>
            <a:spLocks noGrp="1"/>
          </p:cNvSpPr>
          <p:nvPr>
            <p:ph idx="1"/>
          </p:nvPr>
        </p:nvSpPr>
        <p:spPr/>
        <p:txBody>
          <a:bodyPr>
            <a:normAutofit lnSpcReduction="10000"/>
          </a:bodyPr>
          <a:lstStyle/>
          <a:p>
            <a:r>
              <a:rPr lang="en-US" dirty="0" smtClean="0">
                <a:solidFill>
                  <a:schemeClr val="accent4">
                    <a:lumMod val="10000"/>
                    <a:lumOff val="90000"/>
                  </a:schemeClr>
                </a:solidFill>
              </a:rPr>
              <a:t>Congress originally considered an amendment which would have fixed representation in the legislature at one representative for every 30,000 members of the population.  This, however was rejected.  They feared that Congress would become so large that it couldn’t </a:t>
            </a:r>
            <a:r>
              <a:rPr lang="en-US" dirty="0" err="1" smtClean="0">
                <a:solidFill>
                  <a:schemeClr val="accent4">
                    <a:lumMod val="10000"/>
                    <a:lumOff val="90000"/>
                  </a:schemeClr>
                </a:solidFill>
              </a:rPr>
              <a:t>funtion</a:t>
            </a:r>
            <a:r>
              <a:rPr lang="en-US" dirty="0" smtClean="0">
                <a:solidFill>
                  <a:schemeClr val="accent4">
                    <a:lumMod val="10000"/>
                    <a:lumOff val="90000"/>
                  </a:schemeClr>
                </a:solidFill>
              </a:rPr>
              <a:t>.</a:t>
            </a:r>
          </a:p>
          <a:p>
            <a:r>
              <a:rPr lang="en-US" dirty="0" smtClean="0">
                <a:solidFill>
                  <a:schemeClr val="accent4">
                    <a:lumMod val="10000"/>
                    <a:lumOff val="90000"/>
                  </a:schemeClr>
                </a:solidFill>
              </a:rPr>
              <a:t>Today, we have limited the number of representatives to 435.  Every ten years, the US Census Bureau counts the population, and the number of representatives awarded to each state changes as a result.</a:t>
            </a:r>
          </a:p>
          <a:p>
            <a:r>
              <a:rPr lang="en-US" dirty="0" smtClean="0">
                <a:solidFill>
                  <a:schemeClr val="accent4">
                    <a:lumMod val="10000"/>
                    <a:lumOff val="90000"/>
                  </a:schemeClr>
                </a:solidFill>
              </a:rPr>
              <a:t>States are then required to conduct redistricting – to create equitable districts from which to choose new representatives.  </a:t>
            </a:r>
            <a:endParaRPr lang="en-US" dirty="0">
              <a:solidFill>
                <a:schemeClr val="accent4">
                  <a:lumMod val="10000"/>
                  <a:lumOff val="90000"/>
                </a:schemeClr>
              </a:solidFill>
            </a:endParaRPr>
          </a:p>
        </p:txBody>
      </p:sp>
    </p:spTree>
    <p:extLst>
      <p:ext uri="{BB962C8B-B14F-4D97-AF65-F5344CB8AC3E}">
        <p14:creationId xmlns:p14="http://schemas.microsoft.com/office/powerpoint/2010/main" val="6284340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Gerrymandering</a:t>
            </a:r>
            <a:endParaRPr lang="en-US" dirty="0">
              <a:solidFill>
                <a:schemeClr val="bg1"/>
              </a:solidFill>
            </a:endParaRPr>
          </a:p>
        </p:txBody>
      </p:sp>
      <p:sp>
        <p:nvSpPr>
          <p:cNvPr id="4" name="Content Placeholder 3"/>
          <p:cNvSpPr>
            <a:spLocks noGrp="1"/>
          </p:cNvSpPr>
          <p:nvPr>
            <p:ph sz="half" idx="1"/>
          </p:nvPr>
        </p:nvSpPr>
        <p:spPr>
          <a:xfrm>
            <a:off x="228600" y="1600200"/>
            <a:ext cx="4267200" cy="4953000"/>
          </a:xfrm>
        </p:spPr>
        <p:txBody>
          <a:bodyPr>
            <a:normAutofit fontScale="77500" lnSpcReduction="20000"/>
          </a:bodyPr>
          <a:lstStyle/>
          <a:p>
            <a:pPr marL="0" indent="0">
              <a:buNone/>
            </a:pPr>
            <a:r>
              <a:rPr lang="en-US" dirty="0" smtClean="0">
                <a:solidFill>
                  <a:schemeClr val="accent4">
                    <a:lumMod val="10000"/>
                    <a:lumOff val="90000"/>
                  </a:schemeClr>
                </a:solidFill>
              </a:rPr>
              <a:t>We actually have a name for the corruption which emerges from redistricting every ten years, and it goes all the way back to the 18</a:t>
            </a:r>
            <a:r>
              <a:rPr lang="en-US" baseline="30000" dirty="0" smtClean="0">
                <a:solidFill>
                  <a:schemeClr val="accent4">
                    <a:lumMod val="10000"/>
                    <a:lumOff val="90000"/>
                  </a:schemeClr>
                </a:solidFill>
              </a:rPr>
              <a:t>th</a:t>
            </a:r>
            <a:r>
              <a:rPr lang="en-US" dirty="0" smtClean="0">
                <a:solidFill>
                  <a:schemeClr val="accent4">
                    <a:lumMod val="10000"/>
                    <a:lumOff val="90000"/>
                  </a:schemeClr>
                </a:solidFill>
              </a:rPr>
              <a:t> Century: Gerrymandering.  (Elbridge Gerry was the first to engage in the process – trying to create a safe seat in the House of Representatives for …. Himself!)  Today, the issues regarding redistricting are one of the most important aspects of our democracy.  The Supreme Court has ruled that districts should be drawn so as to allow minority groups to have a representative influence on the outcome of elections.  </a:t>
            </a:r>
            <a:endParaRPr lang="en-US" dirty="0">
              <a:solidFill>
                <a:schemeClr val="accent4">
                  <a:lumMod val="10000"/>
                  <a:lumOff val="90000"/>
                </a:schemeClr>
              </a:solidFill>
            </a:endParaRPr>
          </a:p>
        </p:txBody>
      </p:sp>
      <p:pic>
        <p:nvPicPr>
          <p:cNvPr id="3" name="Content Placeholder 2"/>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724400" y="2057400"/>
            <a:ext cx="4005220" cy="4191000"/>
          </a:xfrm>
        </p:spPr>
      </p:pic>
    </p:spTree>
    <p:extLst>
      <p:ext uri="{BB962C8B-B14F-4D97-AF65-F5344CB8AC3E}">
        <p14:creationId xmlns:p14="http://schemas.microsoft.com/office/powerpoint/2010/main" val="35655615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Westbury V. Sanders</a:t>
            </a:r>
            <a:endParaRPr lang="en-US" dirty="0">
              <a:solidFill>
                <a:schemeClr val="bg1"/>
              </a:solidFill>
            </a:endParaRPr>
          </a:p>
        </p:txBody>
      </p:sp>
      <p:sp>
        <p:nvSpPr>
          <p:cNvPr id="3" name="Content Placeholder 2"/>
          <p:cNvSpPr>
            <a:spLocks noGrp="1"/>
          </p:cNvSpPr>
          <p:nvPr>
            <p:ph sz="half" idx="1"/>
          </p:nvPr>
        </p:nvSpPr>
        <p:spPr/>
        <p:txBody>
          <a:bodyPr>
            <a:normAutofit fontScale="70000" lnSpcReduction="20000"/>
          </a:bodyPr>
          <a:lstStyle/>
          <a:p>
            <a:pPr marL="0" indent="0">
              <a:buNone/>
            </a:pPr>
            <a:r>
              <a:rPr lang="en-US" dirty="0" smtClean="0">
                <a:solidFill>
                  <a:schemeClr val="accent4">
                    <a:lumMod val="10000"/>
                    <a:lumOff val="90000"/>
                  </a:schemeClr>
                </a:solidFill>
              </a:rPr>
              <a:t>The </a:t>
            </a:r>
            <a:r>
              <a:rPr lang="en-US" i="1" dirty="0" smtClean="0">
                <a:solidFill>
                  <a:schemeClr val="accent4">
                    <a:lumMod val="10000"/>
                    <a:lumOff val="90000"/>
                  </a:schemeClr>
                </a:solidFill>
              </a:rPr>
              <a:t>Westbury V. Sanders </a:t>
            </a:r>
            <a:r>
              <a:rPr lang="en-US" dirty="0" smtClean="0">
                <a:solidFill>
                  <a:schemeClr val="accent4">
                    <a:lumMod val="10000"/>
                    <a:lumOff val="90000"/>
                  </a:schemeClr>
                </a:solidFill>
              </a:rPr>
              <a:t>case was a Supreme Court decision in which the court determined that all Congressional districts should be drawn from substantially equal districts.  Thus, rural counties which may occupy lots of space, would not be overrepresented in Congress.  This gave cities and highly populated suburbs more of a voice in politics; however, it did not end gerrymandering – it simply made the process a little more sophisticated.  Virginia is currently involved with a redistricting battle which illustrates part of the problem.</a:t>
            </a:r>
            <a:endParaRPr lang="en-US" dirty="0">
              <a:solidFill>
                <a:schemeClr val="accent4">
                  <a:lumMod val="10000"/>
                  <a:lumOff val="90000"/>
                </a:schemeClr>
              </a:solidFill>
            </a:endParaRPr>
          </a:p>
        </p:txBody>
      </p:sp>
      <p:pic>
        <p:nvPicPr>
          <p:cNvPr id="5" name="Content Placeholder 4"/>
          <p:cNvPicPr>
            <a:picLocks noGrp="1" noChangeAspect="1"/>
          </p:cNvPicPr>
          <p:nvPr>
            <p:ph sz="half" idx="2"/>
          </p:nvPr>
        </p:nvPicPr>
        <p:blipFill>
          <a:blip r:embed="rId2">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4838700" y="1716881"/>
            <a:ext cx="3657600" cy="4292600"/>
          </a:xfrm>
        </p:spPr>
      </p:pic>
    </p:spTree>
    <p:extLst>
      <p:ext uri="{BB962C8B-B14F-4D97-AF65-F5344CB8AC3E}">
        <p14:creationId xmlns:p14="http://schemas.microsoft.com/office/powerpoint/2010/main" val="1986513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chemeClr val="bg1"/>
                </a:solidFill>
              </a:rPr>
              <a:t>The Expressed Powers of Congress</a:t>
            </a:r>
            <a:endParaRPr lang="en-US" sz="4000" dirty="0">
              <a:solidFill>
                <a:schemeClr val="bg1"/>
              </a:solidFill>
            </a:endParaRPr>
          </a:p>
        </p:txBody>
      </p:sp>
      <p:sp>
        <p:nvSpPr>
          <p:cNvPr id="3" name="Content Placeholder 2"/>
          <p:cNvSpPr>
            <a:spLocks noGrp="1"/>
          </p:cNvSpPr>
          <p:nvPr>
            <p:ph sz="half" idx="1"/>
          </p:nvPr>
        </p:nvSpPr>
        <p:spPr/>
        <p:txBody>
          <a:bodyPr>
            <a:normAutofit fontScale="85000" lnSpcReduction="20000"/>
          </a:bodyPr>
          <a:lstStyle/>
          <a:p>
            <a:pPr marL="0" indent="0">
              <a:buNone/>
            </a:pPr>
            <a:r>
              <a:rPr lang="en-US" dirty="0" smtClean="0">
                <a:solidFill>
                  <a:schemeClr val="accent4">
                    <a:lumMod val="10000"/>
                    <a:lumOff val="90000"/>
                  </a:schemeClr>
                </a:solidFill>
              </a:rPr>
              <a:t>The expressed powers of Congress are clearly delineated in Article I of the Constitution.  Some of the powers – but not all of them – are listed to the right.  The expressed powers of the Congress may be exclusive to the Congress, or they may be shared with the states.  They are to be differentiated from “implied powers” of the Congress, which are not explicitly listed. </a:t>
            </a:r>
            <a:endParaRPr lang="en-US" dirty="0">
              <a:solidFill>
                <a:schemeClr val="accent4">
                  <a:lumMod val="10000"/>
                  <a:lumOff val="90000"/>
                </a:schemeClr>
              </a:solidFill>
            </a:endParaRPr>
          </a:p>
        </p:txBody>
      </p:sp>
      <p:sp>
        <p:nvSpPr>
          <p:cNvPr id="4" name="Content Placeholder 3"/>
          <p:cNvSpPr>
            <a:spLocks noGrp="1"/>
          </p:cNvSpPr>
          <p:nvPr>
            <p:ph sz="half" idx="2"/>
          </p:nvPr>
        </p:nvSpPr>
        <p:spPr/>
        <p:txBody>
          <a:bodyPr>
            <a:normAutofit fontScale="85000" lnSpcReduction="20000"/>
          </a:bodyPr>
          <a:lstStyle/>
          <a:p>
            <a:pPr marL="0" indent="0" algn="ctr">
              <a:buNone/>
            </a:pPr>
            <a:r>
              <a:rPr lang="en-US" u="sng" dirty="0" smtClean="0">
                <a:solidFill>
                  <a:schemeClr val="accent4">
                    <a:lumMod val="10000"/>
                    <a:lumOff val="90000"/>
                  </a:schemeClr>
                </a:solidFill>
                <a:effectLst>
                  <a:outerShdw blurRad="38100" dist="38100" dir="2700000" algn="tl">
                    <a:srgbClr val="000000">
                      <a:alpha val="43137"/>
                    </a:srgbClr>
                  </a:outerShdw>
                </a:effectLst>
              </a:rPr>
              <a:t>The Expressed Powers: </a:t>
            </a:r>
          </a:p>
          <a:p>
            <a:pPr marL="0" indent="0" algn="ctr">
              <a:buNone/>
            </a:pPr>
            <a:endParaRPr lang="en-US" u="sng" dirty="0" smtClean="0">
              <a:solidFill>
                <a:schemeClr val="accent4">
                  <a:lumMod val="10000"/>
                  <a:lumOff val="90000"/>
                </a:schemeClr>
              </a:solidFill>
              <a:effectLst>
                <a:outerShdw blurRad="38100" dist="38100" dir="2700000" algn="tl">
                  <a:srgbClr val="000000">
                    <a:alpha val="43137"/>
                  </a:srgbClr>
                </a:outerShdw>
              </a:effectLst>
            </a:endParaRPr>
          </a:p>
          <a:p>
            <a:r>
              <a:rPr lang="en-US" dirty="0" smtClean="0">
                <a:solidFill>
                  <a:schemeClr val="accent4">
                    <a:lumMod val="10000"/>
                    <a:lumOff val="90000"/>
                  </a:schemeClr>
                </a:solidFill>
              </a:rPr>
              <a:t>The Power to Levy Tax</a:t>
            </a:r>
          </a:p>
          <a:p>
            <a:endParaRPr lang="en-US" dirty="0">
              <a:solidFill>
                <a:schemeClr val="accent4">
                  <a:lumMod val="10000"/>
                  <a:lumOff val="90000"/>
                </a:schemeClr>
              </a:solidFill>
            </a:endParaRPr>
          </a:p>
          <a:p>
            <a:r>
              <a:rPr lang="en-US" dirty="0" smtClean="0">
                <a:solidFill>
                  <a:schemeClr val="accent4">
                    <a:lumMod val="10000"/>
                    <a:lumOff val="90000"/>
                  </a:schemeClr>
                </a:solidFill>
              </a:rPr>
              <a:t>The Power to Borrow Money</a:t>
            </a:r>
          </a:p>
          <a:p>
            <a:endParaRPr lang="en-US" dirty="0">
              <a:solidFill>
                <a:schemeClr val="accent4">
                  <a:lumMod val="10000"/>
                  <a:lumOff val="90000"/>
                </a:schemeClr>
              </a:solidFill>
            </a:endParaRPr>
          </a:p>
          <a:p>
            <a:r>
              <a:rPr lang="en-US" dirty="0" smtClean="0">
                <a:solidFill>
                  <a:schemeClr val="accent4">
                    <a:lumMod val="10000"/>
                    <a:lumOff val="90000"/>
                  </a:schemeClr>
                </a:solidFill>
              </a:rPr>
              <a:t>The Power to Regulate Trade</a:t>
            </a:r>
          </a:p>
          <a:p>
            <a:endParaRPr lang="en-US" dirty="0">
              <a:solidFill>
                <a:schemeClr val="accent4">
                  <a:lumMod val="10000"/>
                  <a:lumOff val="90000"/>
                </a:schemeClr>
              </a:solidFill>
            </a:endParaRPr>
          </a:p>
          <a:p>
            <a:r>
              <a:rPr lang="en-US" dirty="0" smtClean="0">
                <a:solidFill>
                  <a:schemeClr val="accent4">
                    <a:lumMod val="10000"/>
                    <a:lumOff val="90000"/>
                  </a:schemeClr>
                </a:solidFill>
              </a:rPr>
              <a:t>The Power to Coin Money</a:t>
            </a:r>
          </a:p>
        </p:txBody>
      </p:sp>
    </p:spTree>
    <p:extLst>
      <p:ext uri="{BB962C8B-B14F-4D97-AF65-F5344CB8AC3E}">
        <p14:creationId xmlns:p14="http://schemas.microsoft.com/office/powerpoint/2010/main" val="2152319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solidFill>
                  <a:schemeClr val="bg1"/>
                </a:solidFill>
              </a:rPr>
              <a:t>The Implied Powers of Congress</a:t>
            </a:r>
            <a:endParaRPr lang="en-US" sz="4000" dirty="0">
              <a:solidFill>
                <a:schemeClr val="bg1"/>
              </a:solidFill>
            </a:endParaRPr>
          </a:p>
        </p:txBody>
      </p:sp>
      <p:sp>
        <p:nvSpPr>
          <p:cNvPr id="3" name="Content Placeholder 2"/>
          <p:cNvSpPr>
            <a:spLocks noGrp="1"/>
          </p:cNvSpPr>
          <p:nvPr>
            <p:ph sz="half" idx="1"/>
          </p:nvPr>
        </p:nvSpPr>
        <p:spPr/>
        <p:txBody>
          <a:bodyPr>
            <a:normAutofit fontScale="70000" lnSpcReduction="20000"/>
          </a:bodyPr>
          <a:lstStyle/>
          <a:p>
            <a:pPr marL="0" indent="0">
              <a:buNone/>
            </a:pPr>
            <a:r>
              <a:rPr lang="en-US" dirty="0" smtClean="0">
                <a:solidFill>
                  <a:schemeClr val="accent4">
                    <a:lumMod val="10000"/>
                    <a:lumOff val="90000"/>
                  </a:schemeClr>
                </a:solidFill>
              </a:rPr>
              <a:t>Just because the “implied powers” are not explicitly listed, does not mean that Congress is unjustified in asserting itself.  The “implied powers” are created by the Constitution’s “elastic clause.  The “elastic clause” stretches the powers of the Constitution by broadly defining the powers of the legislature.  It is quoted for you to the right. </a:t>
            </a:r>
          </a:p>
          <a:p>
            <a:pPr marL="0" indent="0">
              <a:buNone/>
            </a:pPr>
            <a:endParaRPr lang="en-US" dirty="0" smtClean="0">
              <a:solidFill>
                <a:schemeClr val="accent4">
                  <a:lumMod val="10000"/>
                  <a:lumOff val="90000"/>
                </a:schemeClr>
              </a:solidFill>
            </a:endParaRPr>
          </a:p>
          <a:p>
            <a:pPr marL="0" indent="0">
              <a:buNone/>
            </a:pPr>
            <a:r>
              <a:rPr lang="en-US" dirty="0" smtClean="0">
                <a:solidFill>
                  <a:schemeClr val="accent4">
                    <a:lumMod val="10000"/>
                    <a:lumOff val="90000"/>
                  </a:schemeClr>
                </a:solidFill>
              </a:rPr>
              <a:t>The “elastic clause” does not give the Congress unlimited powers, but it certainly expands the territory which the Congress may influence with its laws.</a:t>
            </a:r>
            <a:endParaRPr lang="en-US" dirty="0">
              <a:solidFill>
                <a:schemeClr val="accent4">
                  <a:lumMod val="10000"/>
                  <a:lumOff val="90000"/>
                </a:schemeClr>
              </a:solidFill>
            </a:endParaRPr>
          </a:p>
        </p:txBody>
      </p:sp>
      <p:sp>
        <p:nvSpPr>
          <p:cNvPr id="4" name="Content Placeholder 3"/>
          <p:cNvSpPr>
            <a:spLocks noGrp="1"/>
          </p:cNvSpPr>
          <p:nvPr>
            <p:ph sz="half" idx="2"/>
          </p:nvPr>
        </p:nvSpPr>
        <p:spPr/>
        <p:txBody>
          <a:bodyPr>
            <a:normAutofit fontScale="70000" lnSpcReduction="20000"/>
          </a:bodyPr>
          <a:lstStyle/>
          <a:p>
            <a:pPr marL="0" indent="0" algn="ctr">
              <a:buNone/>
            </a:pPr>
            <a:r>
              <a:rPr lang="en-US" b="1" i="1" u="sng" dirty="0" smtClean="0">
                <a:solidFill>
                  <a:schemeClr val="accent4">
                    <a:lumMod val="10000"/>
                    <a:lumOff val="90000"/>
                  </a:schemeClr>
                </a:solidFill>
                <a:effectLst>
                  <a:outerShdw blurRad="38100" dist="38100" dir="2700000" algn="tl">
                    <a:srgbClr val="000000">
                      <a:alpha val="43137"/>
                    </a:srgbClr>
                  </a:outerShdw>
                </a:effectLst>
              </a:rPr>
              <a:t>The Elastic Clause: </a:t>
            </a:r>
          </a:p>
          <a:p>
            <a:pPr marL="0" indent="0">
              <a:buNone/>
            </a:pPr>
            <a:endParaRPr lang="en-US" dirty="0">
              <a:solidFill>
                <a:schemeClr val="accent4">
                  <a:lumMod val="10000"/>
                  <a:lumOff val="90000"/>
                </a:schemeClr>
              </a:solidFill>
            </a:endParaRPr>
          </a:p>
          <a:p>
            <a:pPr marL="0" indent="0">
              <a:buNone/>
            </a:pPr>
            <a:r>
              <a:rPr lang="en-US" dirty="0" smtClean="0">
                <a:solidFill>
                  <a:schemeClr val="accent4">
                    <a:lumMod val="10000"/>
                    <a:lumOff val="90000"/>
                  </a:schemeClr>
                </a:solidFill>
              </a:rPr>
              <a:t>“The Congress shall have power…to make all laws which shall be </a:t>
            </a:r>
            <a:r>
              <a:rPr lang="en-US" b="1" i="1" u="sng" dirty="0" smtClean="0">
                <a:solidFill>
                  <a:schemeClr val="accent4">
                    <a:lumMod val="10000"/>
                    <a:lumOff val="90000"/>
                  </a:schemeClr>
                </a:solidFill>
                <a:effectLst>
                  <a:outerShdw blurRad="38100" dist="38100" dir="2700000" algn="tl">
                    <a:srgbClr val="000000">
                      <a:alpha val="43137"/>
                    </a:srgbClr>
                  </a:outerShdw>
                </a:effectLst>
              </a:rPr>
              <a:t>necessary and proper</a:t>
            </a:r>
            <a:r>
              <a:rPr lang="en-US" dirty="0" smtClean="0">
                <a:solidFill>
                  <a:schemeClr val="accent4">
                    <a:lumMod val="10000"/>
                    <a:lumOff val="90000"/>
                  </a:schemeClr>
                </a:solidFill>
              </a:rPr>
              <a:t> for carrying into execution the foregoing powers, and all other powers vested by this Constitution…” </a:t>
            </a:r>
          </a:p>
          <a:p>
            <a:pPr marL="0" indent="0">
              <a:buNone/>
            </a:pPr>
            <a:endParaRPr lang="en-US" dirty="0" smtClean="0">
              <a:solidFill>
                <a:schemeClr val="accent4">
                  <a:lumMod val="10000"/>
                  <a:lumOff val="90000"/>
                </a:schemeClr>
              </a:solidFill>
            </a:endParaRPr>
          </a:p>
          <a:p>
            <a:pPr marL="0" indent="0">
              <a:buNone/>
            </a:pPr>
            <a:r>
              <a:rPr lang="en-US" dirty="0" smtClean="0">
                <a:solidFill>
                  <a:schemeClr val="accent4">
                    <a:lumMod val="10000"/>
                    <a:lumOff val="90000"/>
                  </a:schemeClr>
                </a:solidFill>
              </a:rPr>
              <a:t>Congress has expanded its powers in many ways, including by claiming investigative powers – the ability to subpoena witnesses to give testimony – about subjects in which may need legislation.</a:t>
            </a:r>
            <a:endParaRPr lang="en-US" dirty="0">
              <a:solidFill>
                <a:schemeClr val="accent4">
                  <a:lumMod val="10000"/>
                  <a:lumOff val="90000"/>
                </a:schemeClr>
              </a:solidFill>
            </a:endParaRPr>
          </a:p>
          <a:p>
            <a:pPr marL="0" indent="0">
              <a:buNone/>
            </a:pPr>
            <a:endParaRPr lang="en-US" dirty="0">
              <a:solidFill>
                <a:schemeClr val="accent4">
                  <a:lumMod val="10000"/>
                  <a:lumOff val="90000"/>
                </a:schemeClr>
              </a:solidFill>
            </a:endParaRPr>
          </a:p>
        </p:txBody>
      </p:sp>
    </p:spTree>
    <p:extLst>
      <p:ext uri="{BB962C8B-B14F-4D97-AF65-F5344CB8AC3E}">
        <p14:creationId xmlns:p14="http://schemas.microsoft.com/office/powerpoint/2010/main" val="380093451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Custom 6">
      <a:dk1>
        <a:sysClr val="windowText" lastClr="000000"/>
      </a:dk1>
      <a:lt1>
        <a:srgbClr val="000000"/>
      </a:lt1>
      <a:dk2>
        <a:srgbClr val="000000"/>
      </a:dk2>
      <a:lt2>
        <a:srgbClr val="2F333E"/>
      </a:lt2>
      <a:accent1>
        <a:srgbClr val="7A3405"/>
      </a:accent1>
      <a:accent2>
        <a:srgbClr val="FAC8A6"/>
      </a:accent2>
      <a:accent3>
        <a:srgbClr val="D7DAE1"/>
      </a:accent3>
      <a:accent4>
        <a:srgbClr val="5B2703"/>
      </a:accent4>
      <a:accent5>
        <a:srgbClr val="E3B651"/>
      </a:accent5>
      <a:accent6>
        <a:srgbClr val="96756C"/>
      </a:accent6>
      <a:hlink>
        <a:srgbClr val="66AACD"/>
      </a:hlink>
      <a:folHlink>
        <a:srgbClr val="809DB3"/>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Decatur</Template>
  <TotalTime>1618</TotalTime>
  <Words>1400</Words>
  <Application>Microsoft Office PowerPoint</Application>
  <PresentationFormat>On-screen Show (4:3)</PresentationFormat>
  <Paragraphs>120</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Decatur</vt:lpstr>
      <vt:lpstr>The Legislative Branch</vt:lpstr>
      <vt:lpstr>Unit Four: Organizing Questions </vt:lpstr>
      <vt:lpstr>The Purpose of Congress</vt:lpstr>
      <vt:lpstr>Differences Between the Two Houses of Congress</vt:lpstr>
      <vt:lpstr>The House of Representatives  </vt:lpstr>
      <vt:lpstr>Gerrymandering</vt:lpstr>
      <vt:lpstr>Westbury V. Sanders</vt:lpstr>
      <vt:lpstr>The Expressed Powers of Congress</vt:lpstr>
      <vt:lpstr>The Implied Powers of Congress</vt:lpstr>
      <vt:lpstr>The Elastic Clause</vt:lpstr>
      <vt:lpstr>The Elastic Clause</vt:lpstr>
      <vt:lpstr>Powers of the US Senate</vt:lpstr>
      <vt:lpstr>Powers of the House of Representatives</vt:lpstr>
      <vt:lpstr>House Committees</vt:lpstr>
      <vt:lpstr>Senate Committees</vt:lpstr>
      <vt:lpstr>Congress: Checks and Balances</vt:lpstr>
      <vt:lpstr>Congress: Checks and Balances</vt:lpstr>
      <vt:lpstr>Checks and Balances</vt:lpstr>
      <vt:lpstr>How a Bill Becomes a Law</vt:lpstr>
      <vt:lpstr>Modern Congressional Issues </vt:lpstr>
      <vt:lpstr>Campaign Finance Reform</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Legislative Branch</dc:title>
  <dc:creator>Adam</dc:creator>
  <cp:lastModifiedBy>Adam</cp:lastModifiedBy>
  <cp:revision>20</cp:revision>
  <dcterms:created xsi:type="dcterms:W3CDTF">2015-06-24T01:07:53Z</dcterms:created>
  <dcterms:modified xsi:type="dcterms:W3CDTF">2015-06-28T15:19:51Z</dcterms:modified>
</cp:coreProperties>
</file>